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1" r:id="rId1"/>
  </p:sldMasterIdLst>
  <p:notesMasterIdLst>
    <p:notesMasterId r:id="rId20"/>
  </p:notesMasterIdLst>
  <p:sldIdLst>
    <p:sldId id="258" r:id="rId2"/>
    <p:sldId id="262" r:id="rId3"/>
    <p:sldId id="308" r:id="rId4"/>
    <p:sldId id="281" r:id="rId5"/>
    <p:sldId id="287" r:id="rId6"/>
    <p:sldId id="265" r:id="rId7"/>
    <p:sldId id="296" r:id="rId8"/>
    <p:sldId id="297" r:id="rId9"/>
    <p:sldId id="298" r:id="rId10"/>
    <p:sldId id="304" r:id="rId11"/>
    <p:sldId id="299" r:id="rId12"/>
    <p:sldId id="272" r:id="rId13"/>
    <p:sldId id="277" r:id="rId14"/>
    <p:sldId id="309" r:id="rId15"/>
    <p:sldId id="307" r:id="rId16"/>
    <p:sldId id="310" r:id="rId17"/>
    <p:sldId id="278" r:id="rId18"/>
    <p:sldId id="311" r:id="rId19"/>
  </p:sldIdLst>
  <p:sldSz cx="9144000" cy="5143500" type="screen16x9"/>
  <p:notesSz cx="6797675" cy="9928225"/>
  <p:custDataLst>
    <p:tags r:id="rId21"/>
  </p:custDataLst>
  <p:defaultTextStyle>
    <a:defPPr>
      <a:defRPr lang="en-US"/>
    </a:defPPr>
    <a:lvl1pPr algn="l" rtl="0" eaLnBrk="0" fontAlgn="base" hangingPunct="0">
      <a:spcBef>
        <a:spcPct val="0"/>
      </a:spcBef>
      <a:spcAft>
        <a:spcPct val="0"/>
      </a:spcAft>
      <a:defRPr sz="2500" kern="1200">
        <a:solidFill>
          <a:schemeClr val="tx1"/>
        </a:solidFill>
        <a:latin typeface="Arial" pitchFamily="34" charset="0"/>
        <a:ea typeface="ＭＳ Ｐゴシック" pitchFamily="34" charset="-128"/>
        <a:cs typeface="+mn-cs"/>
      </a:defRPr>
    </a:lvl1pPr>
    <a:lvl2pPr marL="455613" indent="1588" algn="l" rtl="0" eaLnBrk="0" fontAlgn="base" hangingPunct="0">
      <a:spcBef>
        <a:spcPct val="0"/>
      </a:spcBef>
      <a:spcAft>
        <a:spcPct val="0"/>
      </a:spcAft>
      <a:defRPr sz="2500" kern="1200">
        <a:solidFill>
          <a:schemeClr val="tx1"/>
        </a:solidFill>
        <a:latin typeface="Arial" pitchFamily="34" charset="0"/>
        <a:ea typeface="ＭＳ Ｐゴシック" pitchFamily="34" charset="-128"/>
        <a:cs typeface="+mn-cs"/>
      </a:defRPr>
    </a:lvl2pPr>
    <a:lvl3pPr marL="912813" indent="1588" algn="l" rtl="0" eaLnBrk="0" fontAlgn="base" hangingPunct="0">
      <a:spcBef>
        <a:spcPct val="0"/>
      </a:spcBef>
      <a:spcAft>
        <a:spcPct val="0"/>
      </a:spcAft>
      <a:defRPr sz="2500" kern="1200">
        <a:solidFill>
          <a:schemeClr val="tx1"/>
        </a:solidFill>
        <a:latin typeface="Arial" pitchFamily="34" charset="0"/>
        <a:ea typeface="ＭＳ Ｐゴシック" pitchFamily="34" charset="-128"/>
        <a:cs typeface="+mn-cs"/>
      </a:defRPr>
    </a:lvl3pPr>
    <a:lvl4pPr marL="1370013" indent="1588" algn="l" rtl="0" eaLnBrk="0" fontAlgn="base" hangingPunct="0">
      <a:spcBef>
        <a:spcPct val="0"/>
      </a:spcBef>
      <a:spcAft>
        <a:spcPct val="0"/>
      </a:spcAft>
      <a:defRPr sz="2500" kern="1200">
        <a:solidFill>
          <a:schemeClr val="tx1"/>
        </a:solidFill>
        <a:latin typeface="Arial" pitchFamily="34" charset="0"/>
        <a:ea typeface="ＭＳ Ｐゴシック" pitchFamily="34" charset="-128"/>
        <a:cs typeface="+mn-cs"/>
      </a:defRPr>
    </a:lvl4pPr>
    <a:lvl5pPr marL="1827213" indent="1588" algn="l" rtl="0" eaLnBrk="0" fontAlgn="base" hangingPunct="0">
      <a:spcBef>
        <a:spcPct val="0"/>
      </a:spcBef>
      <a:spcAft>
        <a:spcPct val="0"/>
      </a:spcAft>
      <a:defRPr sz="25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5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5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5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5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60093"/>
    <a:srgbClr val="E56C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826" autoAdjust="0"/>
  </p:normalViewPr>
  <p:slideViewPr>
    <p:cSldViewPr>
      <p:cViewPr>
        <p:scale>
          <a:sx n="130" d="100"/>
          <a:sy n="130" d="100"/>
        </p:scale>
        <p:origin x="1092" y="7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64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23556" name="Rectangle 4"/>
          <p:cNvSpPr>
            <a:spLocks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C3A19EA6-0CB3-4DF5-84D6-178EA4A5E6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2pPr>
    <a:lvl3pPr marL="912813"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3pPr>
    <a:lvl4pPr marL="1370013"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4pPr>
    <a:lvl5pPr marL="1827213"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5pPr>
    <a:lvl6pPr marL="2285601" algn="l" defTabSz="914240" rtl="0" eaLnBrk="1" latinLnBrk="0" hangingPunct="1">
      <a:defRPr sz="1200" kern="1200">
        <a:solidFill>
          <a:schemeClr val="tx1"/>
        </a:solidFill>
        <a:latin typeface="+mn-lt"/>
        <a:ea typeface="+mn-ea"/>
        <a:cs typeface="+mn-cs"/>
      </a:defRPr>
    </a:lvl6pPr>
    <a:lvl7pPr marL="2742721" algn="l" defTabSz="914240" rtl="0" eaLnBrk="1" latinLnBrk="0" hangingPunct="1">
      <a:defRPr sz="1200" kern="1200">
        <a:solidFill>
          <a:schemeClr val="tx1"/>
        </a:solidFill>
        <a:latin typeface="+mn-lt"/>
        <a:ea typeface="+mn-ea"/>
        <a:cs typeface="+mn-cs"/>
      </a:defRPr>
    </a:lvl7pPr>
    <a:lvl8pPr marL="3199841" algn="l" defTabSz="914240" rtl="0" eaLnBrk="1" latinLnBrk="0" hangingPunct="1">
      <a:defRPr sz="1200" kern="1200">
        <a:solidFill>
          <a:schemeClr val="tx1"/>
        </a:solidFill>
        <a:latin typeface="+mn-lt"/>
        <a:ea typeface="+mn-ea"/>
        <a:cs typeface="+mn-cs"/>
      </a:defRPr>
    </a:lvl8pPr>
    <a:lvl9pPr marL="3656961"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dmu.ac.uk/research/research-faculties-and-institutes/art-design-humanities/icshc/international-centre-for-sports-history-and-culture.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Welcome to the Faculty of Arts, Design and Humanities.  It is one of the 4 faculties at DMU.  The others being BAL, HLS and TECH. </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Each Faculty has a Dean like me, with overall responsibility for how it runs, the quality of what is offered to the student and their achievement.</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By belonging to a faculty, you are amongst other students and staff with similar interests as you, and become a mini community within the wider university community. </a:t>
            </a:r>
          </a:p>
        </p:txBody>
      </p:sp>
      <p:sp>
        <p:nvSpPr>
          <p:cNvPr id="24580" name="Slide Number Placeholder 3"/>
          <p:cNvSpPr>
            <a:spLocks noGrp="1"/>
          </p:cNvSpPr>
          <p:nvPr>
            <p:ph type="sldNum" sz="quarter" idx="5"/>
          </p:nvPr>
        </p:nvSpPr>
        <p:spPr>
          <a:noFill/>
        </p:spPr>
        <p:txBody>
          <a:bodyPr/>
          <a:lstStyle/>
          <a:p>
            <a:fld id="{BFDBA14D-BF45-411A-938A-B75969A54DE6}" type="slidenum">
              <a:rPr lang="en-US">
                <a:ea typeface="ＭＳ Ｐゴシック" pitchFamily="34" charset="-128"/>
              </a:rPr>
              <a:pPr/>
              <a:t>1</a:t>
            </a:fld>
            <a:endParaRPr lang="en-U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The novelist, Louis de Bernières is a DMU Alumnus - he did the Postgraduate certificate in Education</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David Shrigley, Turner Prize nominee and commissionee for the Fourth Plinth</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Ken Shuttleworth designed the Copper Box in the Olympic Park.</a:t>
            </a:r>
          </a:p>
        </p:txBody>
      </p:sp>
      <p:sp>
        <p:nvSpPr>
          <p:cNvPr id="33796" name="Slide Number Placeholder 3"/>
          <p:cNvSpPr>
            <a:spLocks noGrp="1"/>
          </p:cNvSpPr>
          <p:nvPr>
            <p:ph type="sldNum" sz="quarter" idx="5"/>
          </p:nvPr>
        </p:nvSpPr>
        <p:spPr>
          <a:noFill/>
        </p:spPr>
        <p:txBody>
          <a:bodyPr/>
          <a:lstStyle/>
          <a:p>
            <a:fld id="{3AEFAF0C-A8A8-4FD5-AAF0-1A57C46A04F3}" type="slidenum">
              <a:rPr lang="en-US">
                <a:ea typeface="ＭＳ Ｐゴシック" pitchFamily="34" charset="-128"/>
              </a:rPr>
              <a:pPr/>
              <a:t>10</a:t>
            </a:fld>
            <a:endParaRPr 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b="1" smtClean="0">
                <a:latin typeface="Arial" pitchFamily="34" charset="0"/>
                <a:ea typeface="ＭＳ Ｐゴシック" pitchFamily="34" charset="-128"/>
              </a:rPr>
              <a:t>Some of England</a:t>
            </a:r>
            <a:r>
              <a:rPr lang="en-GB" altLang="en-US" b="1" smtClean="0">
                <a:latin typeface="Arial" pitchFamily="34" charset="0"/>
                <a:ea typeface="ＭＳ Ｐゴシック" pitchFamily="34" charset="-128"/>
              </a:rPr>
              <a:t>’</a:t>
            </a:r>
            <a:r>
              <a:rPr lang="en-GB" b="1" smtClean="0">
                <a:latin typeface="Arial" pitchFamily="34" charset="0"/>
                <a:ea typeface="ＭＳ Ｐゴシック" pitchFamily="34" charset="-128"/>
              </a:rPr>
              <a:t>s greatest rugby players are soon to be interviewed by a Joe Hall a PhD student to record their memories for posterity for the World Rugby Museum at Twickenham.</a:t>
            </a:r>
            <a:r>
              <a:rPr lang="en-GB" smtClean="0">
                <a:latin typeface="Arial" pitchFamily="34" charset="0"/>
                <a:ea typeface="ＭＳ Ｐゴシック" pitchFamily="34" charset="-128"/>
              </a:rPr>
              <a:t/>
            </a:r>
            <a:br>
              <a:rPr lang="en-GB" smtClean="0">
                <a:latin typeface="Arial" pitchFamily="34" charset="0"/>
                <a:ea typeface="ＭＳ Ｐゴシック" pitchFamily="34" charset="-128"/>
              </a:rPr>
            </a:br>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Joe is a student in our </a:t>
            </a:r>
            <a:r>
              <a:rPr lang="en-GB" smtClean="0">
                <a:latin typeface="Arial" pitchFamily="34" charset="0"/>
                <a:ea typeface="ＭＳ Ｐゴシック" pitchFamily="34" charset="-128"/>
                <a:hlinkClick r:id="rId3"/>
              </a:rPr>
              <a:t>International Centre for Sports History and Culture</a:t>
            </a:r>
            <a:r>
              <a:rPr lang="en-GB" smtClean="0">
                <a:latin typeface="Arial" pitchFamily="34" charset="0"/>
                <a:ea typeface="ＭＳ Ｐゴシック" pitchFamily="34" charset="-128"/>
              </a:rPr>
              <a:t>. He interview former internationals who played between 1945 1995 as part of his PhD project.</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We also have partnerships with Hewlett Packard, Leicester City Football Club, Leicester City Museums Service, Deloittes etc etc</a:t>
            </a:r>
          </a:p>
          <a:p>
            <a:endParaRPr lang="en-GB" smtClean="0">
              <a:latin typeface="Arial" pitchFamily="34" charset="0"/>
              <a:ea typeface="ＭＳ Ｐゴシック" pitchFamily="34" charset="-128"/>
            </a:endParaRPr>
          </a:p>
          <a:p>
            <a:endParaRPr lang="en-GB" smtClean="0">
              <a:latin typeface="Arial" pitchFamily="34" charset="0"/>
              <a:ea typeface="ＭＳ Ｐゴシック" pitchFamily="34" charset="-128"/>
            </a:endParaRPr>
          </a:p>
        </p:txBody>
      </p:sp>
      <p:sp>
        <p:nvSpPr>
          <p:cNvPr id="34820" name="Slide Number Placeholder 3"/>
          <p:cNvSpPr>
            <a:spLocks noGrp="1"/>
          </p:cNvSpPr>
          <p:nvPr>
            <p:ph type="sldNum" sz="quarter" idx="5"/>
          </p:nvPr>
        </p:nvSpPr>
        <p:spPr>
          <a:noFill/>
        </p:spPr>
        <p:txBody>
          <a:bodyPr/>
          <a:lstStyle/>
          <a:p>
            <a:fld id="{F5EAB98A-0CA4-4A40-9986-3680154910A0}" type="slidenum">
              <a:rPr lang="en-US">
                <a:ea typeface="ＭＳ Ｐゴシック" pitchFamily="34" charset="-128"/>
              </a:rPr>
              <a:pPr/>
              <a:t>11</a:t>
            </a:fld>
            <a:endParaRPr 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lnSpc>
                <a:spcPct val="80000"/>
              </a:lnSpc>
              <a:spcBef>
                <a:spcPct val="0"/>
              </a:spcBef>
            </a:pPr>
            <a:r>
              <a:rPr lang="en-US" sz="900" smtClean="0">
                <a:latin typeface="Arial" pitchFamily="34" charset="0"/>
                <a:ea typeface="ＭＳ Ｐゴシック" pitchFamily="34" charset="-128"/>
              </a:rPr>
              <a:t>We hold many events throughout the year - delivered by, and for, our students which will give you the chance to showcase your work - not just to your family and friends but also to potential employers.  </a:t>
            </a:r>
          </a:p>
          <a:p>
            <a:pPr eaLnBrk="1" hangingPunct="1">
              <a:lnSpc>
                <a:spcPct val="80000"/>
              </a:lnSpc>
              <a:spcBef>
                <a:spcPct val="0"/>
              </a:spcBef>
            </a:pPr>
            <a:endParaRPr lang="en-US" sz="900" smtClean="0">
              <a:latin typeface="Arial" pitchFamily="34" charset="0"/>
              <a:ea typeface="ＭＳ Ｐゴシック" pitchFamily="34" charset="-128"/>
            </a:endParaRPr>
          </a:p>
          <a:p>
            <a:pPr eaLnBrk="1" hangingPunct="1">
              <a:lnSpc>
                <a:spcPct val="80000"/>
              </a:lnSpc>
              <a:spcBef>
                <a:spcPct val="0"/>
              </a:spcBef>
            </a:pPr>
            <a:r>
              <a:rPr lang="en-US" sz="900" smtClean="0">
                <a:latin typeface="Arial" pitchFamily="34" charset="0"/>
                <a:ea typeface="ＭＳ Ｐゴシック" pitchFamily="34" charset="-128"/>
              </a:rPr>
              <a:t>You are welcome to attend as many of these events as you would like so you can see what we get up to. This is an ideal opportunity to see the work that our current students have produced.</a:t>
            </a:r>
          </a:p>
          <a:p>
            <a:pPr eaLnBrk="1" hangingPunct="1">
              <a:lnSpc>
                <a:spcPct val="80000"/>
              </a:lnSpc>
              <a:spcBef>
                <a:spcPct val="0"/>
              </a:spcBef>
            </a:pPr>
            <a:endParaRPr lang="en-US" sz="900" b="1" smtClean="0">
              <a:latin typeface="Arial" pitchFamily="34" charset="0"/>
              <a:ea typeface="ＭＳ Ｐゴシック" pitchFamily="34" charset="-128"/>
            </a:endParaRPr>
          </a:p>
          <a:p>
            <a:pPr eaLnBrk="1" hangingPunct="1">
              <a:lnSpc>
                <a:spcPct val="80000"/>
              </a:lnSpc>
              <a:spcBef>
                <a:spcPct val="0"/>
              </a:spcBef>
            </a:pPr>
            <a:r>
              <a:rPr lang="en-US" sz="900" b="1" smtClean="0">
                <a:latin typeface="Arial" pitchFamily="34" charset="0"/>
                <a:ea typeface="ＭＳ Ｐゴシック" pitchFamily="34" charset="-128"/>
              </a:rPr>
              <a:t>Art and Design Degree Show</a:t>
            </a:r>
          </a:p>
          <a:p>
            <a:pPr eaLnBrk="1" hangingPunct="1">
              <a:lnSpc>
                <a:spcPct val="80000"/>
              </a:lnSpc>
              <a:spcBef>
                <a:spcPct val="0"/>
              </a:spcBef>
            </a:pPr>
            <a:r>
              <a:rPr lang="en-US" sz="900" smtClean="0">
                <a:latin typeface="Arial" pitchFamily="34" charset="0"/>
                <a:ea typeface="ＭＳ Ｐゴシック" pitchFamily="34" charset="-128"/>
              </a:rPr>
              <a:t>A showcase of our final year</a:t>
            </a:r>
            <a:r>
              <a:rPr lang="en-US" altLang="en-US" sz="900" smtClean="0">
                <a:latin typeface="Arial" pitchFamily="34" charset="0"/>
                <a:ea typeface="ＭＳ Ｐゴシック" pitchFamily="34" charset="-128"/>
              </a:rPr>
              <a:t>’</a:t>
            </a:r>
            <a:r>
              <a:rPr lang="en-US" sz="900" smtClean="0">
                <a:latin typeface="Arial" pitchFamily="34" charset="0"/>
                <a:ea typeface="ＭＳ Ｐゴシック" pitchFamily="34" charset="-128"/>
              </a:rPr>
              <a:t>s art and design work attracting over 4,000 visitors. We invite lots of employers to this, firms which are looking to recruit students to their first jobs.</a:t>
            </a:r>
          </a:p>
          <a:p>
            <a:pPr eaLnBrk="1" hangingPunct="1">
              <a:lnSpc>
                <a:spcPct val="80000"/>
              </a:lnSpc>
              <a:spcBef>
                <a:spcPct val="0"/>
              </a:spcBef>
            </a:pPr>
            <a:endParaRPr lang="en-US" sz="900" smtClean="0">
              <a:latin typeface="Arial" pitchFamily="34" charset="0"/>
              <a:ea typeface="ＭＳ Ｐゴシック" pitchFamily="34" charset="-128"/>
            </a:endParaRPr>
          </a:p>
          <a:p>
            <a:pPr eaLnBrk="1" hangingPunct="1">
              <a:lnSpc>
                <a:spcPct val="80000"/>
              </a:lnSpc>
              <a:spcBef>
                <a:spcPct val="0"/>
              </a:spcBef>
            </a:pPr>
            <a:r>
              <a:rPr lang="en-US" sz="900" b="1" smtClean="0">
                <a:latin typeface="Arial" pitchFamily="34" charset="0"/>
                <a:ea typeface="ＭＳ Ｐゴシック" pitchFamily="34" charset="-128"/>
              </a:rPr>
              <a:t>Art and Design Foundation Show</a:t>
            </a:r>
          </a:p>
          <a:p>
            <a:pPr eaLnBrk="1" hangingPunct="1">
              <a:lnSpc>
                <a:spcPct val="80000"/>
              </a:lnSpc>
              <a:spcBef>
                <a:spcPct val="0"/>
              </a:spcBef>
            </a:pPr>
            <a:r>
              <a:rPr lang="en-US" sz="900" smtClean="0">
                <a:latin typeface="Arial" pitchFamily="34" charset="0"/>
                <a:ea typeface="ＭＳ Ｐゴシック" pitchFamily="34" charset="-128"/>
              </a:rPr>
              <a:t>A showcase of the work by our Art and Design (Foundation Studies) students. </a:t>
            </a:r>
          </a:p>
          <a:p>
            <a:pPr eaLnBrk="1" hangingPunct="1">
              <a:lnSpc>
                <a:spcPct val="80000"/>
              </a:lnSpc>
              <a:spcBef>
                <a:spcPct val="0"/>
              </a:spcBef>
            </a:pPr>
            <a:endParaRPr lang="en-US" sz="900" b="1" smtClean="0">
              <a:latin typeface="Arial" pitchFamily="34" charset="0"/>
              <a:ea typeface="ＭＳ Ｐゴシック" pitchFamily="34" charset="-128"/>
            </a:endParaRPr>
          </a:p>
          <a:p>
            <a:pPr eaLnBrk="1" hangingPunct="1">
              <a:lnSpc>
                <a:spcPct val="80000"/>
              </a:lnSpc>
              <a:spcBef>
                <a:spcPct val="0"/>
              </a:spcBef>
            </a:pPr>
            <a:r>
              <a:rPr lang="en-US" sz="900" b="1" smtClean="0">
                <a:latin typeface="Arial" pitchFamily="34" charset="0"/>
                <a:ea typeface="ＭＳ Ｐゴシック" pitchFamily="34" charset="-128"/>
              </a:rPr>
              <a:t>Cultural Exchanges</a:t>
            </a:r>
          </a:p>
          <a:p>
            <a:pPr eaLnBrk="1" hangingPunct="1">
              <a:lnSpc>
                <a:spcPct val="80000"/>
              </a:lnSpc>
              <a:spcBef>
                <a:spcPct val="0"/>
              </a:spcBef>
            </a:pPr>
            <a:r>
              <a:rPr lang="en-US" sz="900" smtClean="0">
                <a:latin typeface="Arial" pitchFamily="34" charset="0"/>
                <a:ea typeface="ＭＳ Ｐゴシック" pitchFamily="34" charset="-128"/>
              </a:rPr>
              <a:t>A prestigious event held annually at DMU, organised by students on our Arts and Festivals Management BA (Hons) featuring guests, speakers and performances from the arts, media, literature, politics and film.</a:t>
            </a:r>
          </a:p>
          <a:p>
            <a:pPr eaLnBrk="1" hangingPunct="1">
              <a:lnSpc>
                <a:spcPct val="80000"/>
              </a:lnSpc>
              <a:spcBef>
                <a:spcPct val="0"/>
              </a:spcBef>
            </a:pPr>
            <a:endParaRPr lang="en-US" sz="900" smtClean="0">
              <a:latin typeface="Arial" pitchFamily="34" charset="0"/>
              <a:ea typeface="ＭＳ Ｐゴシック" pitchFamily="34" charset="-128"/>
            </a:endParaRPr>
          </a:p>
          <a:p>
            <a:pPr eaLnBrk="1" hangingPunct="1">
              <a:lnSpc>
                <a:spcPct val="80000"/>
              </a:lnSpc>
              <a:spcBef>
                <a:spcPct val="0"/>
              </a:spcBef>
            </a:pPr>
            <a:r>
              <a:rPr lang="en-US" sz="900" smtClean="0">
                <a:latin typeface="Arial" pitchFamily="34" charset="0"/>
                <a:ea typeface="ＭＳ Ｐゴシック" pitchFamily="34" charset="-128"/>
              </a:rPr>
              <a:t>Contributors this year included::</a:t>
            </a:r>
          </a:p>
          <a:p>
            <a:pPr eaLnBrk="1" hangingPunct="1">
              <a:lnSpc>
                <a:spcPct val="80000"/>
              </a:lnSpc>
              <a:spcBef>
                <a:spcPct val="0"/>
              </a:spcBef>
            </a:pPr>
            <a:r>
              <a:rPr lang="en-US" sz="900" smtClean="0">
                <a:latin typeface="Arial" pitchFamily="34" charset="0"/>
                <a:ea typeface="ＭＳ Ｐゴシック" pitchFamily="34" charset="-128"/>
              </a:rPr>
              <a:t>Evelyn Glennie</a:t>
            </a:r>
          </a:p>
          <a:p>
            <a:pPr eaLnBrk="1" hangingPunct="1">
              <a:lnSpc>
                <a:spcPct val="80000"/>
              </a:lnSpc>
              <a:spcBef>
                <a:spcPct val="0"/>
              </a:spcBef>
            </a:pPr>
            <a:r>
              <a:rPr lang="en-US" sz="900" smtClean="0">
                <a:latin typeface="Arial" pitchFamily="34" charset="0"/>
                <a:ea typeface="ＭＳ Ｐゴシック" pitchFamily="34" charset="-128"/>
              </a:rPr>
              <a:t>Melvyn Bragg</a:t>
            </a:r>
          </a:p>
          <a:p>
            <a:pPr eaLnBrk="1" hangingPunct="1">
              <a:lnSpc>
                <a:spcPct val="80000"/>
              </a:lnSpc>
              <a:spcBef>
                <a:spcPct val="0"/>
              </a:spcBef>
            </a:pPr>
            <a:r>
              <a:rPr lang="en-US" sz="900" smtClean="0">
                <a:latin typeface="Arial" pitchFamily="34" charset="0"/>
                <a:ea typeface="ＭＳ Ｐゴシック" pitchFamily="34" charset="-128"/>
              </a:rPr>
              <a:t>Benjamin Zephania   -w</a:t>
            </a:r>
            <a:r>
              <a:rPr lang="en-GB" smtClean="0">
                <a:latin typeface="Arial" pitchFamily="34" charset="0"/>
                <a:ea typeface="ＭＳ Ｐゴシック" pitchFamily="34" charset="-128"/>
              </a:rPr>
              <a:t>ho you can see on the slide, spoke about his diverse career as a poet, novelist, musician, playwright, presenter and actor during DMU's Cultural eXchanges festival.</a:t>
            </a:r>
          </a:p>
          <a:p>
            <a:endParaRPr lang="en-US" sz="900" smtClean="0">
              <a:latin typeface="Arial" pitchFamily="34" charset="0"/>
              <a:ea typeface="ＭＳ Ｐゴシック" pitchFamily="34" charset="-128"/>
            </a:endParaRPr>
          </a:p>
          <a:p>
            <a:pPr eaLnBrk="1" hangingPunct="1">
              <a:lnSpc>
                <a:spcPct val="80000"/>
              </a:lnSpc>
              <a:spcBef>
                <a:spcPct val="0"/>
              </a:spcBef>
            </a:pPr>
            <a:r>
              <a:rPr lang="en-US" sz="900" b="1" smtClean="0">
                <a:latin typeface="Arial" pitchFamily="34" charset="0"/>
                <a:ea typeface="ＭＳ Ｐゴシック" pitchFamily="34" charset="-128"/>
              </a:rPr>
              <a:t>Free Range</a:t>
            </a:r>
          </a:p>
          <a:p>
            <a:pPr eaLnBrk="1" hangingPunct="1">
              <a:lnSpc>
                <a:spcPct val="80000"/>
              </a:lnSpc>
              <a:spcBef>
                <a:spcPct val="0"/>
              </a:spcBef>
            </a:pPr>
            <a:r>
              <a:rPr lang="en-GB" sz="900" smtClean="0">
                <a:latin typeface="Arial" pitchFamily="34" charset="0"/>
                <a:ea typeface="ＭＳ Ｐゴシック" pitchFamily="34" charset="-128"/>
              </a:rPr>
              <a:t>Provides new creative graduates with the opportunity to showcase their work on an international level, presenting the work of thousands of art and design students. DMU Photography and Video graduates exhibit their work here.</a:t>
            </a:r>
          </a:p>
          <a:p>
            <a:pPr eaLnBrk="1" hangingPunct="1">
              <a:lnSpc>
                <a:spcPct val="80000"/>
              </a:lnSpc>
              <a:spcBef>
                <a:spcPct val="0"/>
              </a:spcBef>
            </a:pPr>
            <a:endParaRPr lang="en-US" sz="900" smtClean="0">
              <a:latin typeface="Arial" pitchFamily="34" charset="0"/>
              <a:ea typeface="ＭＳ Ｐゴシック" pitchFamily="34" charset="-128"/>
            </a:endParaRPr>
          </a:p>
          <a:p>
            <a:pPr eaLnBrk="1" hangingPunct="1">
              <a:lnSpc>
                <a:spcPct val="80000"/>
              </a:lnSpc>
              <a:spcBef>
                <a:spcPct val="0"/>
              </a:spcBef>
            </a:pPr>
            <a:r>
              <a:rPr lang="en-US" sz="900" b="1" smtClean="0">
                <a:latin typeface="Arial" pitchFamily="34" charset="0"/>
                <a:ea typeface="ＭＳ Ｐゴシック" pitchFamily="34" charset="-128"/>
              </a:rPr>
              <a:t>Graduate Fashion Week in London</a:t>
            </a:r>
          </a:p>
          <a:p>
            <a:pPr eaLnBrk="1" hangingPunct="1">
              <a:lnSpc>
                <a:spcPct val="80000"/>
              </a:lnSpc>
              <a:spcBef>
                <a:spcPct val="0"/>
              </a:spcBef>
            </a:pPr>
            <a:r>
              <a:rPr lang="en-US" sz="900" smtClean="0">
                <a:latin typeface="Arial" pitchFamily="34" charset="0"/>
                <a:ea typeface="ＭＳ Ｐゴシック" pitchFamily="34" charset="-128"/>
              </a:rPr>
              <a:t>The world</a:t>
            </a:r>
            <a:r>
              <a:rPr lang="en-US" altLang="en-US" sz="900" smtClean="0">
                <a:latin typeface="Arial" pitchFamily="34" charset="0"/>
                <a:ea typeface="ＭＳ Ｐゴシック" pitchFamily="34" charset="-128"/>
              </a:rPr>
              <a:t>’</a:t>
            </a:r>
            <a:r>
              <a:rPr lang="en-US" sz="900" smtClean="0">
                <a:latin typeface="Arial" pitchFamily="34" charset="0"/>
                <a:ea typeface="ＭＳ Ｐゴシック" pitchFamily="34" charset="-128"/>
              </a:rPr>
              <a:t>s leading event for fashion graduates, showcasing the work of over 1000 graduates from universities across the UK and includes a Contour Catwalk. Our Fashion Design and Contour Fashion students are selected to exhibit their work here.</a:t>
            </a:r>
          </a:p>
          <a:p>
            <a:pPr eaLnBrk="1" hangingPunct="1">
              <a:lnSpc>
                <a:spcPct val="80000"/>
              </a:lnSpc>
              <a:spcBef>
                <a:spcPct val="0"/>
              </a:spcBef>
            </a:pPr>
            <a:endParaRPr lang="en-US" sz="900" smtClean="0">
              <a:latin typeface="Arial" pitchFamily="34" charset="0"/>
              <a:ea typeface="ＭＳ Ｐゴシック" pitchFamily="34" charset="-128"/>
            </a:endParaRPr>
          </a:p>
          <a:p>
            <a:pPr eaLnBrk="1" hangingPunct="1">
              <a:lnSpc>
                <a:spcPct val="80000"/>
              </a:lnSpc>
              <a:spcBef>
                <a:spcPct val="0"/>
              </a:spcBef>
            </a:pPr>
            <a:r>
              <a:rPr lang="en-US" sz="900" b="1" smtClean="0">
                <a:latin typeface="Arial" pitchFamily="34" charset="0"/>
                <a:ea typeface="ＭＳ Ｐゴシック" pitchFamily="34" charset="-128"/>
              </a:rPr>
              <a:t>New Designers</a:t>
            </a:r>
          </a:p>
          <a:p>
            <a:r>
              <a:rPr lang="en-GB" sz="900" smtClean="0">
                <a:latin typeface="Arial" pitchFamily="34" charset="0"/>
                <a:ea typeface="ＭＳ Ｐゴシック" pitchFamily="34" charset="-128"/>
              </a:rPr>
              <a:t>The UK's prestigious graduate design exhibition, with over 3,500 of the most talented, newly graduated designers from the UK universities. Many of our design and fashion graduates experience the opportunity to exhibit at this event at the Business Design Centre in London.</a:t>
            </a:r>
            <a:endParaRPr lang="en-US" sz="900" smtClean="0">
              <a:latin typeface="Arial" pitchFamily="34" charset="0"/>
              <a:ea typeface="ＭＳ Ｐゴシック" pitchFamily="34" charset="-128"/>
            </a:endParaRPr>
          </a:p>
          <a:p>
            <a:pPr eaLnBrk="1" hangingPunct="1">
              <a:lnSpc>
                <a:spcPct val="80000"/>
              </a:lnSpc>
              <a:spcBef>
                <a:spcPct val="0"/>
              </a:spcBef>
            </a:pPr>
            <a:endParaRPr lang="en-US" sz="900" smtClean="0">
              <a:latin typeface="Arial" pitchFamily="34" charset="0"/>
              <a:ea typeface="ＭＳ Ｐゴシック" pitchFamily="34" charset="-128"/>
            </a:endParaRPr>
          </a:p>
          <a:p>
            <a:pPr eaLnBrk="1" hangingPunct="1">
              <a:lnSpc>
                <a:spcPct val="80000"/>
              </a:lnSpc>
              <a:spcBef>
                <a:spcPct val="0"/>
              </a:spcBef>
            </a:pPr>
            <a:r>
              <a:rPr lang="en-US" sz="900" b="1" smtClean="0">
                <a:latin typeface="Arial" pitchFamily="34" charset="0"/>
                <a:ea typeface="ＭＳ Ｐゴシック" pitchFamily="34" charset="-128"/>
              </a:rPr>
              <a:t>Performances</a:t>
            </a:r>
          </a:p>
          <a:p>
            <a:pPr eaLnBrk="1" hangingPunct="1">
              <a:lnSpc>
                <a:spcPct val="80000"/>
              </a:lnSpc>
              <a:spcBef>
                <a:spcPct val="0"/>
              </a:spcBef>
            </a:pPr>
            <a:r>
              <a:rPr lang="en-US" sz="900" smtClean="0">
                <a:latin typeface="Arial" pitchFamily="34" charset="0"/>
                <a:ea typeface="ＭＳ Ｐゴシック" pitchFamily="34" charset="-128"/>
              </a:rPr>
              <a:t>Exit Souls us a showcase by Drama Studies students from all three years of study. There are other Drama productions too which have included work such as </a:t>
            </a:r>
            <a:r>
              <a:rPr lang="en-US" sz="900" i="1" smtClean="0">
                <a:latin typeface="Arial" pitchFamily="34" charset="0"/>
                <a:ea typeface="ＭＳ Ｐゴシック" pitchFamily="34" charset="-128"/>
              </a:rPr>
              <a:t>Three Lives of Lucie Cabrol  </a:t>
            </a:r>
            <a:r>
              <a:rPr lang="en-GB" sz="900" smtClean="0">
                <a:latin typeface="Arial" pitchFamily="34" charset="0"/>
                <a:ea typeface="ＭＳ Ｐゴシック" pitchFamily="34" charset="-128"/>
              </a:rPr>
              <a:t>adapted from John Berger's short story, </a:t>
            </a:r>
            <a:r>
              <a:rPr lang="en-GB" sz="900" i="1" smtClean="0">
                <a:latin typeface="Arial" pitchFamily="34" charset="0"/>
                <a:ea typeface="ＭＳ Ｐゴシック" pitchFamily="34" charset="-128"/>
              </a:rPr>
              <a:t>Testing the Echo</a:t>
            </a:r>
            <a:r>
              <a:rPr lang="en-GB" sz="900" smtClean="0">
                <a:latin typeface="Arial" pitchFamily="34" charset="0"/>
                <a:ea typeface="ＭＳ Ｐゴシック" pitchFamily="34" charset="-128"/>
              </a:rPr>
              <a:t>. by David Edgar, </a:t>
            </a:r>
            <a:r>
              <a:rPr lang="en-GB" sz="900" i="1" smtClean="0">
                <a:latin typeface="Arial" pitchFamily="34" charset="0"/>
                <a:ea typeface="ＭＳ Ｐゴシック" pitchFamily="34" charset="-128"/>
              </a:rPr>
              <a:t>Nights at the Circus</a:t>
            </a:r>
            <a:r>
              <a:rPr lang="en-GB" sz="900" smtClean="0">
                <a:latin typeface="Arial" pitchFamily="34" charset="0"/>
                <a:ea typeface="ＭＳ Ｐゴシック" pitchFamily="34" charset="-128"/>
              </a:rPr>
              <a:t> adapted from the novel by Angela Carter.</a:t>
            </a:r>
          </a:p>
          <a:p>
            <a:pPr eaLnBrk="1" hangingPunct="1">
              <a:lnSpc>
                <a:spcPct val="80000"/>
              </a:lnSpc>
              <a:spcBef>
                <a:spcPct val="0"/>
              </a:spcBef>
            </a:pPr>
            <a:endParaRPr lang="en-GB" sz="900" smtClean="0">
              <a:latin typeface="Arial" pitchFamily="34" charset="0"/>
              <a:ea typeface="ＭＳ Ｐゴシック" pitchFamily="34" charset="-128"/>
            </a:endParaRPr>
          </a:p>
          <a:p>
            <a:pPr eaLnBrk="1" hangingPunct="1">
              <a:lnSpc>
                <a:spcPct val="80000"/>
              </a:lnSpc>
              <a:spcBef>
                <a:spcPct val="0"/>
              </a:spcBef>
            </a:pPr>
            <a:r>
              <a:rPr lang="en-GB" sz="900" smtClean="0">
                <a:latin typeface="Arial" pitchFamily="34" charset="0"/>
                <a:ea typeface="ＭＳ Ｐゴシック" pitchFamily="34" charset="-128"/>
              </a:rPr>
              <a:t>Glorious Collisions is our end of year showcase by our Performing Arts students and the University Dance Festival is performed by final year Dance students at Curve Theatre.</a:t>
            </a:r>
          </a:p>
          <a:p>
            <a:pPr eaLnBrk="1" hangingPunct="1">
              <a:lnSpc>
                <a:spcPct val="80000"/>
              </a:lnSpc>
              <a:spcBef>
                <a:spcPct val="0"/>
              </a:spcBef>
            </a:pPr>
            <a:endParaRPr lang="en-GB" sz="900" smtClean="0">
              <a:latin typeface="Arial" pitchFamily="34" charset="0"/>
              <a:ea typeface="ＭＳ Ｐゴシック" pitchFamily="34" charset="-128"/>
            </a:endParaRPr>
          </a:p>
        </p:txBody>
      </p:sp>
      <p:sp>
        <p:nvSpPr>
          <p:cNvPr id="35844" name="Slide Number Placeholder 3"/>
          <p:cNvSpPr>
            <a:spLocks noGrp="1"/>
          </p:cNvSpPr>
          <p:nvPr>
            <p:ph type="sldNum" sz="quarter" idx="5"/>
          </p:nvPr>
        </p:nvSpPr>
        <p:spPr>
          <a:noFill/>
        </p:spPr>
        <p:txBody>
          <a:bodyPr/>
          <a:lstStyle/>
          <a:p>
            <a:fld id="{F0026D6D-62DE-498E-B125-8E70F5E81295}" type="slidenum">
              <a:rPr lang="en-US">
                <a:ea typeface="ＭＳ Ｐゴシック" pitchFamily="34" charset="-128"/>
              </a:rPr>
              <a:pPr/>
              <a:t>12</a:t>
            </a:fld>
            <a:endParaRPr 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We know how important it is that our degrees provide you with the knowledge, understanding and skills that make you attractive to prospective employers. That will help you stand out from the crowd so we put a lot of effort into what we call employability.</a:t>
            </a:r>
          </a:p>
          <a:p>
            <a:endParaRPr lang="en-GB" smtClean="0">
              <a:latin typeface="Arial" pitchFamily="34" charset="0"/>
              <a:ea typeface="ＭＳ Ｐゴシック" pitchFamily="34" charset="-128"/>
            </a:endParaRPr>
          </a:p>
          <a:p>
            <a:r>
              <a:rPr lang="en-GB" smtClean="0">
                <a:solidFill>
                  <a:srgbClr val="FF0000"/>
                </a:solidFill>
                <a:latin typeface="Arial" pitchFamily="34" charset="0"/>
                <a:ea typeface="ＭＳ Ｐゴシック" pitchFamily="34" charset="-128"/>
              </a:rPr>
              <a:t>We offer excellent placement and work experience opportunities, and the chance to meet and be taught by industry professionals. Graduates can be found working across the world in a huge range of jobs including running Dave</a:t>
            </a:r>
            <a:r>
              <a:rPr lang="en-GB" altLang="en-US" smtClean="0">
                <a:solidFill>
                  <a:srgbClr val="FF0000"/>
                </a:solidFill>
                <a:latin typeface="Arial" pitchFamily="34" charset="0"/>
                <a:ea typeface="ＭＳ Ｐゴシック" pitchFamily="34" charset="-128"/>
              </a:rPr>
              <a:t>’</a:t>
            </a:r>
            <a:r>
              <a:rPr lang="en-GB" smtClean="0">
                <a:solidFill>
                  <a:srgbClr val="FF0000"/>
                </a:solidFill>
                <a:latin typeface="Arial" pitchFamily="34" charset="0"/>
                <a:ea typeface="ＭＳ Ｐゴシック" pitchFamily="34" charset="-128"/>
              </a:rPr>
              <a:t>s Leicester Comedy Festival designing clothes for Lady Gaga, designing furniture for Habitat and teaching at schools and colleges across the country. </a:t>
            </a:r>
          </a:p>
        </p:txBody>
      </p:sp>
      <p:sp>
        <p:nvSpPr>
          <p:cNvPr id="36868" name="Slide Number Placeholder 3"/>
          <p:cNvSpPr>
            <a:spLocks noGrp="1"/>
          </p:cNvSpPr>
          <p:nvPr>
            <p:ph type="sldNum" sz="quarter" idx="5"/>
          </p:nvPr>
        </p:nvSpPr>
        <p:spPr>
          <a:noFill/>
        </p:spPr>
        <p:txBody>
          <a:bodyPr/>
          <a:lstStyle/>
          <a:p>
            <a:fld id="{7C740317-C057-4779-8848-A98C3879F0A7}" type="slidenum">
              <a:rPr lang="en-US">
                <a:ea typeface="ＭＳ Ｐゴシック" pitchFamily="34" charset="-128"/>
              </a:rPr>
              <a:pPr/>
              <a:t>13</a:t>
            </a:fld>
            <a:endParaRPr lang="en-US">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In 2014 DMU won the Guardian University Award for outstanding community contribution through the work of its Square Mile project, which utilises a network of student volunteers and academic experts to run projects that have a positive effect on the lives of people in Leicester. This prestigious award was given in recognition of DMU's commitment to using its knowledge and resources to bring about genuine change for the public good. </a:t>
            </a:r>
          </a:p>
          <a:p>
            <a:endParaRPr lang="en-GB" smtClean="0">
              <a:latin typeface="Arial" pitchFamily="34" charset="0"/>
              <a:ea typeface="ＭＳ Ｐゴシック" pitchFamily="34" charset="-128"/>
            </a:endParaRPr>
          </a:p>
        </p:txBody>
      </p:sp>
      <p:sp>
        <p:nvSpPr>
          <p:cNvPr id="37892" name="Slide Number Placeholder 3"/>
          <p:cNvSpPr>
            <a:spLocks noGrp="1"/>
          </p:cNvSpPr>
          <p:nvPr>
            <p:ph type="sldNum" sz="quarter" idx="5"/>
          </p:nvPr>
        </p:nvSpPr>
        <p:spPr>
          <a:noFill/>
        </p:spPr>
        <p:txBody>
          <a:bodyPr/>
          <a:lstStyle/>
          <a:p>
            <a:fld id="{03CAFA7C-3864-495B-BF4C-BE79C6321309}" type="slidenum">
              <a:rPr lang="en-US">
                <a:ea typeface="ＭＳ Ｐゴシック" pitchFamily="34" charset="-128"/>
              </a:rPr>
              <a:pPr/>
              <a:t>14</a:t>
            </a:fld>
            <a:endParaRPr lang="en-US">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marL="171450" indent="-171450">
              <a:buFontTx/>
              <a:buChar char="•"/>
            </a:pPr>
            <a:r>
              <a:rPr lang="en-GB" smtClean="0">
                <a:latin typeface="Arial" pitchFamily="34" charset="0"/>
                <a:ea typeface="ＭＳ Ｐゴシック" pitchFamily="34" charset="-128"/>
              </a:rPr>
              <a:t>We have announced a ground-breaking initiative; offering students an international experience to equip them for the fiercely competitive global marketplace.  And of course we hope they have a wonderfully rich and eye opening time.</a:t>
            </a:r>
          </a:p>
          <a:p>
            <a:pPr marL="171450" indent="-171450">
              <a:buFontTx/>
              <a:buChar char="•"/>
            </a:pPr>
            <a:r>
              <a:rPr lang="en-GB" smtClean="0">
                <a:latin typeface="Arial" pitchFamily="34" charset="0"/>
                <a:ea typeface="ＭＳ Ｐゴシック" pitchFamily="34" charset="-128"/>
              </a:rPr>
              <a:t>Only 6% of UK university students travel overseas as part of their degree, but through our #DMUglobal programme, we are aiming for 50%.</a:t>
            </a:r>
          </a:p>
          <a:p>
            <a:pPr marL="171450" indent="-171450">
              <a:buFontTx/>
              <a:buChar char="•"/>
            </a:pPr>
            <a:r>
              <a:rPr lang="en-GB" smtClean="0">
                <a:latin typeface="Arial" pitchFamily="34" charset="0"/>
                <a:ea typeface="ＭＳ Ｐゴシック" pitchFamily="34" charset="-128"/>
              </a:rPr>
              <a:t>A pilot project will run in spring and summer 2014 with the full programme rolled out from next autumn.</a:t>
            </a:r>
          </a:p>
          <a:p>
            <a:pPr marL="171450" indent="-171450">
              <a:buFontTx/>
              <a:buChar char="•"/>
            </a:pPr>
            <a:endParaRPr lang="en-GB" smtClean="0">
              <a:latin typeface="Arial" pitchFamily="34" charset="0"/>
              <a:ea typeface="ＭＳ Ｐゴシック" pitchFamily="34" charset="-128"/>
            </a:endParaRPr>
          </a:p>
        </p:txBody>
      </p:sp>
      <p:sp>
        <p:nvSpPr>
          <p:cNvPr id="38916" name="Slide Number Placeholder 3"/>
          <p:cNvSpPr>
            <a:spLocks noGrp="1"/>
          </p:cNvSpPr>
          <p:nvPr>
            <p:ph type="sldNum" sz="quarter" idx="5"/>
          </p:nvPr>
        </p:nvSpPr>
        <p:spPr>
          <a:noFill/>
        </p:spPr>
        <p:txBody>
          <a:bodyPr/>
          <a:lstStyle/>
          <a:p>
            <a:fld id="{1474B090-4F04-4EED-B67C-99C371662917}" type="slidenum">
              <a:rPr lang="en-US">
                <a:ea typeface="ＭＳ Ｐゴシック" pitchFamily="34" charset="-128"/>
              </a:rPr>
              <a:pPr/>
              <a:t>15</a:t>
            </a:fld>
            <a:endParaRPr lang="en-US">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Global Scholarship</a:t>
            </a:r>
          </a:p>
        </p:txBody>
      </p:sp>
      <p:sp>
        <p:nvSpPr>
          <p:cNvPr id="39940" name="Slide Number Placeholder 3"/>
          <p:cNvSpPr>
            <a:spLocks noGrp="1"/>
          </p:cNvSpPr>
          <p:nvPr>
            <p:ph type="sldNum" sz="quarter" idx="5"/>
          </p:nvPr>
        </p:nvSpPr>
        <p:spPr>
          <a:noFill/>
        </p:spPr>
        <p:txBody>
          <a:bodyPr/>
          <a:lstStyle/>
          <a:p>
            <a:fld id="{F2C2E66D-1B28-4C40-937A-220111F02FD0}" type="slidenum">
              <a:rPr lang="en-US">
                <a:ea typeface="ＭＳ Ｐゴシック" pitchFamily="34" charset="-128"/>
              </a:rPr>
              <a:pPr/>
              <a:t>16</a:t>
            </a:fld>
            <a:endParaRPr lang="en-US">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That is just a taste of what we offer you in Arts Design and Humanities.  You will be able to find out much more when you go and visit the Schools you are interested in.</a:t>
            </a:r>
          </a:p>
          <a:p>
            <a:r>
              <a:rPr lang="en-GB" smtClean="0">
                <a:latin typeface="Arial" pitchFamily="34" charset="0"/>
                <a:ea typeface="ＭＳ Ｐゴシック" pitchFamily="34" charset="-128"/>
              </a:rPr>
              <a:t>Please take this opportunity to have a good look round and to ask anybody anything you like.</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And don</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t forget to follow us… by going to dmu.ac.uk/socialmedia</a:t>
            </a:r>
          </a:p>
        </p:txBody>
      </p:sp>
      <p:sp>
        <p:nvSpPr>
          <p:cNvPr id="40964" name="Slide Number Placeholder 3"/>
          <p:cNvSpPr>
            <a:spLocks noGrp="1"/>
          </p:cNvSpPr>
          <p:nvPr>
            <p:ph type="sldNum" sz="quarter" idx="5"/>
          </p:nvPr>
        </p:nvSpPr>
        <p:spPr>
          <a:noFill/>
        </p:spPr>
        <p:txBody>
          <a:bodyPr/>
          <a:lstStyle/>
          <a:p>
            <a:fld id="{15377208-7172-453C-AB6A-4BF6397CB336}" type="slidenum">
              <a:rPr lang="en-US">
                <a:ea typeface="ＭＳ Ｐゴシック" pitchFamily="34" charset="-128"/>
              </a:rPr>
              <a:pPr/>
              <a:t>17</a:t>
            </a:fld>
            <a:endParaRPr 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GB" smtClean="0">
                <a:solidFill>
                  <a:srgbClr val="000000"/>
                </a:solidFill>
                <a:latin typeface="Arial" pitchFamily="34" charset="0"/>
                <a:ea typeface="ＭＳ Ｐゴシック" pitchFamily="34" charset="-128"/>
              </a:rPr>
              <a:t>We know that finding the right place to live at university, where you will feel comfortable and secure, is vital. That</a:t>
            </a:r>
            <a:r>
              <a:rPr lang="en-GB" altLang="en-US" smtClean="0">
                <a:solidFill>
                  <a:srgbClr val="000000"/>
                </a:solidFill>
                <a:latin typeface="Arial" pitchFamily="34" charset="0"/>
                <a:ea typeface="ＭＳ Ｐゴシック" pitchFamily="34" charset="-128"/>
              </a:rPr>
              <a:t>’</a:t>
            </a:r>
            <a:r>
              <a:rPr lang="en-GB" smtClean="0">
                <a:solidFill>
                  <a:srgbClr val="000000"/>
                </a:solidFill>
                <a:latin typeface="Arial" pitchFamily="34" charset="0"/>
                <a:ea typeface="ＭＳ Ｐゴシック" pitchFamily="34" charset="-128"/>
              </a:rPr>
              <a:t>s why we aim to provide university sourced accommodation for all new UK and international students who request it.</a:t>
            </a:r>
          </a:p>
          <a:p>
            <a:endParaRPr lang="en-GB" smtClean="0">
              <a:solidFill>
                <a:srgbClr val="000000"/>
              </a:solidFill>
              <a:latin typeface="Arial" pitchFamily="34" charset="0"/>
              <a:ea typeface="ＭＳ Ｐゴシック" pitchFamily="34" charset="-128"/>
            </a:endParaRPr>
          </a:p>
          <a:p>
            <a:pPr eaLnBrk="1" hangingPunct="1">
              <a:lnSpc>
                <a:spcPct val="125000"/>
              </a:lnSpc>
              <a:buFontTx/>
              <a:buChar char="•"/>
            </a:pPr>
            <a:r>
              <a:rPr lang="en-GB" smtClean="0">
                <a:latin typeface="Arial" pitchFamily="34" charset="0"/>
                <a:ea typeface="ＭＳ Ｐゴシック" pitchFamily="34" charset="-128"/>
              </a:rPr>
              <a:t> DMU has around 2,100 bedrooms in eight halls of residence, all on or close to campus.</a:t>
            </a:r>
          </a:p>
          <a:p>
            <a:pPr eaLnBrk="1" hangingPunct="1">
              <a:lnSpc>
                <a:spcPct val="125000"/>
              </a:lnSpc>
              <a:buFontTx/>
              <a:buChar char="•"/>
            </a:pPr>
            <a:r>
              <a:rPr lang="en-GB" smtClean="0">
                <a:latin typeface="Arial" pitchFamily="34" charset="0"/>
                <a:ea typeface="ＭＳ Ｐゴシック" pitchFamily="34" charset="-128"/>
              </a:rPr>
              <a:t> We have a wide selection; en-suite and non-ensuite, over a range of prices and with DMU owned and managed or allocating to privately run halls. </a:t>
            </a:r>
          </a:p>
          <a:p>
            <a:pPr eaLnBrk="1" hangingPunct="1">
              <a:lnSpc>
                <a:spcPct val="125000"/>
              </a:lnSpc>
            </a:pPr>
            <a:endParaRPr lang="en-GB" smtClean="0">
              <a:latin typeface="Arial" pitchFamily="34" charset="0"/>
              <a:ea typeface="ＭＳ Ｐゴシック" pitchFamily="34" charset="-128"/>
            </a:endParaRPr>
          </a:p>
          <a:p>
            <a:pPr eaLnBrk="1" hangingPunct="1">
              <a:lnSpc>
                <a:spcPct val="125000"/>
              </a:lnSpc>
            </a:pPr>
            <a:r>
              <a:rPr lang="en-GB" smtClean="0">
                <a:latin typeface="Arial" pitchFamily="34" charset="0"/>
                <a:ea typeface="ＭＳ Ｐゴシック" pitchFamily="34" charset="-128"/>
              </a:rPr>
              <a:t>For more information today:</a:t>
            </a:r>
          </a:p>
          <a:p>
            <a:pPr eaLnBrk="1" hangingPunct="1">
              <a:lnSpc>
                <a:spcPct val="125000"/>
              </a:lnSpc>
            </a:pPr>
            <a:endParaRPr lang="en-GB" smtClean="0">
              <a:solidFill>
                <a:srgbClr val="000000"/>
              </a:solidFill>
              <a:latin typeface="Arial" pitchFamily="34" charset="0"/>
              <a:ea typeface="ＭＳ Ｐゴシック" pitchFamily="34" charset="-128"/>
            </a:endParaRPr>
          </a:p>
          <a:p>
            <a:pPr eaLnBrk="1" hangingPunct="1">
              <a:lnSpc>
                <a:spcPct val="125000"/>
              </a:lnSpc>
            </a:pPr>
            <a:r>
              <a:rPr lang="en-GB" smtClean="0">
                <a:latin typeface="Arial" pitchFamily="34" charset="0"/>
                <a:ea typeface="ＭＳ Ｐゴシック" pitchFamily="34" charset="-128"/>
              </a:rPr>
              <a:t> - DMU has around 2,100 bedrooms in eight halls of residence, all on or close to campus.</a:t>
            </a:r>
          </a:p>
          <a:p>
            <a:pPr eaLnBrk="1" hangingPunct="1">
              <a:lnSpc>
                <a:spcPct val="125000"/>
              </a:lnSpc>
            </a:pPr>
            <a:r>
              <a:rPr lang="en-GB" smtClean="0">
                <a:latin typeface="Arial" pitchFamily="34" charset="0"/>
                <a:ea typeface="ＭＳ Ｐゴシック" pitchFamily="34" charset="-128"/>
              </a:rPr>
              <a:t> - We have a wide selection; en-suite and non-ensuite, over a range of prices and with DMU owned and managed or allocating to privately run halls. </a:t>
            </a:r>
            <a:endParaRPr lang="en-GB" smtClean="0">
              <a:solidFill>
                <a:srgbClr val="000000"/>
              </a:solidFill>
              <a:latin typeface="Arial" pitchFamily="34" charset="0"/>
              <a:ea typeface="ＭＳ Ｐゴシック" pitchFamily="34" charset="-128"/>
            </a:endParaRPr>
          </a:p>
          <a:p>
            <a:pPr eaLnBrk="1" hangingPunct="1">
              <a:lnSpc>
                <a:spcPct val="125000"/>
              </a:lnSpc>
            </a:pPr>
            <a:r>
              <a:rPr lang="en-GB" b="1" smtClean="0">
                <a:latin typeface="Arial" pitchFamily="34" charset="0"/>
                <a:ea typeface="ＭＳ Ｐゴシック" pitchFamily="34" charset="-128"/>
              </a:rPr>
              <a:t> - Drop-in </a:t>
            </a:r>
            <a:r>
              <a:rPr lang="en-GB" smtClean="0">
                <a:latin typeface="Arial" pitchFamily="34" charset="0"/>
                <a:ea typeface="ＭＳ Ｐゴシック" pitchFamily="34" charset="-128"/>
              </a:rPr>
              <a:t>to  Liberty Park, Newarke Point, Victoria Hall and New Wharf Hall at your leisure anytime between 9.30am-3pm     </a:t>
            </a:r>
          </a:p>
          <a:p>
            <a:pPr eaLnBrk="1" hangingPunct="1">
              <a:lnSpc>
                <a:spcPct val="125000"/>
              </a:lnSpc>
              <a:buFontTx/>
              <a:buChar char="•"/>
            </a:pPr>
            <a:endParaRPr lang="en-GB" smtClean="0">
              <a:solidFill>
                <a:srgbClr val="000000"/>
              </a:solidFill>
              <a:latin typeface="Arial" pitchFamily="34" charset="0"/>
              <a:ea typeface="ＭＳ Ｐゴシック" pitchFamily="34" charset="-128"/>
            </a:endParaRPr>
          </a:p>
          <a:p>
            <a:endParaRPr lang="en-GB" smtClean="0">
              <a:latin typeface="Arial" pitchFamily="34" charset="0"/>
              <a:ea typeface="ＭＳ Ｐゴシック" pitchFamily="34" charset="-128"/>
            </a:endParaRPr>
          </a:p>
        </p:txBody>
      </p:sp>
      <p:sp>
        <p:nvSpPr>
          <p:cNvPr id="41988" name="Slide Number Placeholder 3"/>
          <p:cNvSpPr>
            <a:spLocks noGrp="1"/>
          </p:cNvSpPr>
          <p:nvPr>
            <p:ph type="sldNum" sz="quarter" idx="5"/>
          </p:nvPr>
        </p:nvSpPr>
        <p:spPr>
          <a:noFill/>
        </p:spPr>
        <p:txBody>
          <a:bodyPr/>
          <a:lstStyle/>
          <a:p>
            <a:fld id="{EB353383-2E75-49A4-9933-4495B1457A82}" type="slidenum">
              <a:rPr lang="en-US">
                <a:ea typeface="ＭＳ Ｐゴシック" pitchFamily="34" charset="-128"/>
              </a:rPr>
              <a:pPr/>
              <a:t>18</a:t>
            </a:fld>
            <a:endParaRPr 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spcBef>
                <a:spcPct val="0"/>
              </a:spcBef>
            </a:pPr>
            <a:r>
              <a:rPr lang="en-GB" b="1" smtClean="0">
                <a:latin typeface="Arial" pitchFamily="34" charset="0"/>
                <a:ea typeface="ＭＳ Ｐゴシック" pitchFamily="34" charset="-128"/>
              </a:rPr>
              <a:t>ADH, as we call it for short, has five Schools within it.</a:t>
            </a:r>
          </a:p>
          <a:p>
            <a:pPr eaLnBrk="1" hangingPunct="1">
              <a:spcBef>
                <a:spcPct val="0"/>
              </a:spcBef>
            </a:pPr>
            <a:endParaRPr lang="en-GB" b="1" smtClean="0">
              <a:latin typeface="Arial" pitchFamily="34" charset="0"/>
              <a:ea typeface="ＭＳ Ｐゴシック" pitchFamily="34" charset="-128"/>
            </a:endParaRPr>
          </a:p>
          <a:p>
            <a:pPr eaLnBrk="1" hangingPunct="1">
              <a:spcBef>
                <a:spcPct val="0"/>
              </a:spcBef>
            </a:pPr>
            <a:r>
              <a:rPr lang="en-GB" smtClean="0">
                <a:latin typeface="Arial" pitchFamily="34" charset="0"/>
                <a:ea typeface="ＭＳ Ｐゴシック" pitchFamily="34" charset="-128"/>
              </a:rPr>
              <a:t>Every student is on a programme managed by one of the schools with its own Head of School - so you know where you fit in and it</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s clear who is responsible for your development and progress.</a:t>
            </a:r>
          </a:p>
          <a:p>
            <a:pPr eaLnBrk="1" hangingPunct="1">
              <a:spcBef>
                <a:spcPct val="0"/>
              </a:spcBef>
            </a:pPr>
            <a:endParaRPr lang="en-GB" smtClean="0">
              <a:latin typeface="Arial" pitchFamily="34" charset="0"/>
              <a:ea typeface="ＭＳ Ｐゴシック" pitchFamily="34" charset="-128"/>
            </a:endParaRPr>
          </a:p>
          <a:p>
            <a:pPr eaLnBrk="1" hangingPunct="1">
              <a:spcBef>
                <a:spcPct val="0"/>
              </a:spcBef>
            </a:pPr>
            <a:r>
              <a:rPr lang="en-GB" smtClean="0">
                <a:latin typeface="Arial" pitchFamily="34" charset="0"/>
                <a:ea typeface="ＭＳ Ｐゴシック" pitchFamily="34" charset="-128"/>
              </a:rPr>
              <a:t>Drama, dance, photography and video and fine art = Arts</a:t>
            </a:r>
          </a:p>
          <a:p>
            <a:pPr eaLnBrk="1" hangingPunct="1">
              <a:spcBef>
                <a:spcPct val="0"/>
              </a:spcBef>
            </a:pPr>
            <a:endParaRPr lang="en-GB" smtClean="0">
              <a:latin typeface="Arial" pitchFamily="34" charset="0"/>
              <a:ea typeface="ＭＳ Ｐゴシック" pitchFamily="34" charset="-128"/>
            </a:endParaRPr>
          </a:p>
          <a:p>
            <a:pPr eaLnBrk="1" hangingPunct="1">
              <a:spcBef>
                <a:spcPct val="0"/>
              </a:spcBef>
            </a:pPr>
            <a:r>
              <a:rPr lang="en-GB" smtClean="0">
                <a:latin typeface="Arial" pitchFamily="34" charset="0"/>
                <a:ea typeface="ＭＳ Ｐゴシック" pitchFamily="34" charset="-128"/>
              </a:rPr>
              <a:t>Humanities = languages, history, English and creative writing.</a:t>
            </a:r>
          </a:p>
          <a:p>
            <a:pPr eaLnBrk="1" hangingPunct="1">
              <a:spcBef>
                <a:spcPct val="0"/>
              </a:spcBef>
            </a:pPr>
            <a:endParaRPr lang="en-GB" smtClean="0">
              <a:latin typeface="Arial" pitchFamily="34" charset="0"/>
              <a:ea typeface="ＭＳ Ｐゴシック" pitchFamily="34" charset="-128"/>
            </a:endParaRPr>
          </a:p>
        </p:txBody>
      </p:sp>
      <p:sp>
        <p:nvSpPr>
          <p:cNvPr id="25604" name="Slide Number Placeholder 3"/>
          <p:cNvSpPr>
            <a:spLocks noGrp="1"/>
          </p:cNvSpPr>
          <p:nvPr>
            <p:ph type="sldNum" sz="quarter" idx="5"/>
          </p:nvPr>
        </p:nvSpPr>
        <p:spPr>
          <a:noFill/>
        </p:spPr>
        <p:txBody>
          <a:bodyPr/>
          <a:lstStyle/>
          <a:p>
            <a:fld id="{71243F2F-74B0-4249-A6BD-40DEA68EBFE9}" type="slidenum">
              <a:rPr lang="en-US">
                <a:ea typeface="ＭＳ Ｐゴシック" pitchFamily="34" charset="-128"/>
              </a:rPr>
              <a:pPr/>
              <a:t>2</a:t>
            </a:fld>
            <a:endParaRPr 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a:lnSpc>
                <a:spcPct val="80000"/>
              </a:lnSpc>
            </a:pPr>
            <a:r>
              <a:rPr lang="en-GB" smtClean="0">
                <a:latin typeface="Arial" pitchFamily="34" charset="0"/>
                <a:ea typeface="ＭＳ Ｐゴシック" pitchFamily="34" charset="-128"/>
              </a:rPr>
              <a:t>We undertake </a:t>
            </a:r>
            <a:r>
              <a:rPr lang="en-GB" b="1" smtClean="0">
                <a:latin typeface="Arial" pitchFamily="34" charset="0"/>
                <a:ea typeface="ＭＳ Ｐゴシック" pitchFamily="34" charset="-128"/>
              </a:rPr>
              <a:t>world leading research</a:t>
            </a:r>
          </a:p>
          <a:p>
            <a:pPr>
              <a:lnSpc>
                <a:spcPct val="80000"/>
              </a:lnSpc>
            </a:pPr>
            <a:endParaRPr lang="en-GB" smtClean="0">
              <a:latin typeface="Arial" pitchFamily="34" charset="0"/>
              <a:ea typeface="ＭＳ Ｐゴシック" pitchFamily="34" charset="-128"/>
            </a:endParaRPr>
          </a:p>
          <a:p>
            <a:pPr>
              <a:lnSpc>
                <a:spcPct val="80000"/>
              </a:lnSpc>
            </a:pPr>
            <a:r>
              <a:rPr lang="en-GB" smtClean="0">
                <a:latin typeface="Arial" pitchFamily="34" charset="0"/>
                <a:ea typeface="ＭＳ Ｐゴシック" pitchFamily="34" charset="-128"/>
              </a:rPr>
              <a:t>The most recent Research league table placed our English department in the top ten best UK universities for research in that area.  More specifically, our research in English Literature was ranked 4</a:t>
            </a:r>
            <a:r>
              <a:rPr lang="en-GB" baseline="30000" smtClean="0">
                <a:latin typeface="Arial" pitchFamily="34" charset="0"/>
                <a:ea typeface="ＭＳ Ｐゴシック" pitchFamily="34" charset="-128"/>
              </a:rPr>
              <a:t>th</a:t>
            </a:r>
            <a:r>
              <a:rPr lang="en-GB" smtClean="0">
                <a:latin typeface="Arial" pitchFamily="34" charset="0"/>
                <a:ea typeface="ＭＳ Ｐゴシック" pitchFamily="34" charset="-128"/>
              </a:rPr>
              <a:t> highest, alongside Cambridge University.</a:t>
            </a:r>
          </a:p>
          <a:p>
            <a:pPr>
              <a:lnSpc>
                <a:spcPct val="80000"/>
              </a:lnSpc>
            </a:pPr>
            <a:endParaRPr lang="en-GB" smtClean="0">
              <a:latin typeface="Arial" pitchFamily="34" charset="0"/>
              <a:ea typeface="ＭＳ Ｐゴシック" pitchFamily="34" charset="-128"/>
            </a:endParaRPr>
          </a:p>
          <a:p>
            <a:pPr>
              <a:lnSpc>
                <a:spcPct val="80000"/>
              </a:lnSpc>
            </a:pPr>
            <a:r>
              <a:rPr lang="en-GB" smtClean="0">
                <a:latin typeface="Arial" pitchFamily="34" charset="0"/>
                <a:ea typeface="ＭＳ Ｐゴシック" pitchFamily="34" charset="-128"/>
              </a:rPr>
              <a:t>50 per cent of our research within the humanities and creative disciplines achieved four stars.  In case you</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re wondering - 4 stars is the best you can get.</a:t>
            </a:r>
          </a:p>
          <a:p>
            <a:pPr>
              <a:lnSpc>
                <a:spcPct val="80000"/>
              </a:lnSpc>
            </a:pPr>
            <a:endParaRPr lang="en-GB" smtClean="0">
              <a:latin typeface="Arial" pitchFamily="34" charset="0"/>
              <a:ea typeface="ＭＳ Ｐゴシック" pitchFamily="34" charset="-128"/>
            </a:endParaRPr>
          </a:p>
          <a:p>
            <a:pPr eaLnBrk="1" hangingPunct="1">
              <a:spcBef>
                <a:spcPct val="0"/>
              </a:spcBef>
            </a:pPr>
            <a:r>
              <a:rPr lang="en-GB" smtClean="0">
                <a:latin typeface="Arial" pitchFamily="34" charset="0"/>
                <a:ea typeface="ＭＳ Ｐゴシック" pitchFamily="34" charset="-128"/>
              </a:rPr>
              <a:t>This picture shows a still from the BBC series Tudor Monastery Farm.  Dr John Martin who researches in agrarian history, advised the BBC throughout the series.</a:t>
            </a:r>
            <a:br>
              <a:rPr lang="en-GB" smtClean="0">
                <a:latin typeface="Arial" pitchFamily="34" charset="0"/>
                <a:ea typeface="ＭＳ Ｐゴシック" pitchFamily="34" charset="-128"/>
              </a:rPr>
            </a:br>
            <a:r>
              <a:rPr lang="en-GB" smtClean="0">
                <a:latin typeface="Arial" pitchFamily="34" charset="0"/>
                <a:ea typeface="ＭＳ Ｐゴシック" pitchFamily="34" charset="-128"/>
              </a:rPr>
              <a:t/>
            </a:r>
            <a:br>
              <a:rPr lang="en-GB" smtClean="0">
                <a:latin typeface="Arial" pitchFamily="34" charset="0"/>
                <a:ea typeface="ＭＳ Ｐゴシック" pitchFamily="34" charset="-128"/>
              </a:rPr>
            </a:br>
            <a:r>
              <a:rPr lang="en-GB" smtClean="0">
                <a:latin typeface="Arial" pitchFamily="34" charset="0"/>
                <a:ea typeface="ＭＳ Ｐゴシック" pitchFamily="34" charset="-128"/>
              </a:rPr>
              <a:t>We are proud of the </a:t>
            </a:r>
            <a:r>
              <a:rPr lang="en-GB" b="1" smtClean="0">
                <a:latin typeface="Arial" pitchFamily="34" charset="0"/>
                <a:ea typeface="ＭＳ Ｐゴシック" pitchFamily="34" charset="-128"/>
              </a:rPr>
              <a:t>excellence of our teachers</a:t>
            </a:r>
          </a:p>
          <a:p>
            <a:pPr eaLnBrk="1" hangingPunct="1">
              <a:spcBef>
                <a:spcPct val="0"/>
              </a:spcBef>
            </a:pPr>
            <a:endParaRPr lang="en-GB" smtClean="0">
              <a:latin typeface="Arial" pitchFamily="34" charset="0"/>
              <a:ea typeface="ＭＳ Ｐゴシック" pitchFamily="34" charset="-128"/>
            </a:endParaRPr>
          </a:p>
          <a:p>
            <a:pPr eaLnBrk="1" hangingPunct="1">
              <a:spcBef>
                <a:spcPct val="0"/>
              </a:spcBef>
            </a:pPr>
            <a:r>
              <a:rPr lang="en-GB" smtClean="0">
                <a:latin typeface="Arial" pitchFamily="34" charset="0"/>
                <a:ea typeface="ＭＳ Ｐゴシック" pitchFamily="34" charset="-128"/>
              </a:rPr>
              <a:t>A National Teaching Fellowship is one of the most prestigious awards for excellence in higher education teaching. </a:t>
            </a:r>
            <a:endParaRPr lang="en-GB" b="1" smtClean="0">
              <a:latin typeface="Arial" pitchFamily="34" charset="0"/>
              <a:ea typeface="ＭＳ Ｐゴシック" pitchFamily="34" charset="-128"/>
            </a:endParaRPr>
          </a:p>
          <a:p>
            <a:pPr eaLnBrk="1" hangingPunct="1">
              <a:spcBef>
                <a:spcPct val="0"/>
              </a:spcBef>
            </a:pPr>
            <a:r>
              <a:rPr lang="en-GB" smtClean="0">
                <a:latin typeface="Arial" pitchFamily="34" charset="0"/>
                <a:ea typeface="ＭＳ Ｐゴシック" pitchFamily="34" charset="-128"/>
              </a:rPr>
              <a:t>Our staff have been awarded 16 National Teaching Fellowships since the scheme began in 2000 – the second highest total nationwide.</a:t>
            </a:r>
          </a:p>
          <a:p>
            <a:pPr>
              <a:lnSpc>
                <a:spcPct val="80000"/>
              </a:lnSpc>
            </a:pPr>
            <a:endParaRPr lang="en-GB" smtClean="0">
              <a:latin typeface="Arial" pitchFamily="34" charset="0"/>
              <a:ea typeface="ＭＳ Ｐゴシック" pitchFamily="34" charset="-128"/>
            </a:endParaRPr>
          </a:p>
          <a:p>
            <a:r>
              <a:rPr lang="en-GB" b="1" smtClean="0">
                <a:latin typeface="Arial" pitchFamily="34" charset="0"/>
                <a:ea typeface="ＭＳ Ｐゴシック" pitchFamily="34" charset="-128"/>
              </a:rPr>
              <a:t>Our links to and partnerships with Industry are a fundamental characteristic of our courses</a:t>
            </a:r>
          </a:p>
          <a:p>
            <a:endParaRPr lang="en-GB" b="1" smtClean="0">
              <a:latin typeface="Arial" pitchFamily="34" charset="0"/>
              <a:ea typeface="ＭＳ Ｐゴシック" pitchFamily="34" charset="-128"/>
            </a:endParaRPr>
          </a:p>
          <a:p>
            <a:r>
              <a:rPr lang="en-GB" b="1" smtClean="0">
                <a:latin typeface="Arial" pitchFamily="34" charset="0"/>
                <a:ea typeface="ＭＳ Ｐゴシック" pitchFamily="34" charset="-128"/>
              </a:rPr>
              <a:t>For example our </a:t>
            </a:r>
            <a:r>
              <a:rPr lang="en-GB" smtClean="0">
                <a:latin typeface="Arial" pitchFamily="34" charset="0"/>
                <a:ea typeface="ＭＳ Ｐゴシック" pitchFamily="34" charset="-128"/>
              </a:rPr>
              <a:t>partnership with Leicester</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s Curve Theatre enables us to showcase emerging talent and performers at DMU.  We put on student productions, exhibitions and installations  on their stage.   And DMU is the only university outside the USA that Gap offers internships to, with students from our courses within the School of Fashion and Textiles being selected for summer placements. </a:t>
            </a:r>
            <a:br>
              <a:rPr lang="en-GB" smtClean="0">
                <a:latin typeface="Arial" pitchFamily="34" charset="0"/>
                <a:ea typeface="ＭＳ Ｐゴシック" pitchFamily="34" charset="-128"/>
              </a:rPr>
            </a:br>
            <a:endParaRPr lang="en-GB" smtClean="0">
              <a:latin typeface="Arial" pitchFamily="34" charset="0"/>
              <a:ea typeface="ＭＳ Ｐゴシック" pitchFamily="34" charset="-128"/>
            </a:endParaRPr>
          </a:p>
        </p:txBody>
      </p:sp>
      <p:sp>
        <p:nvSpPr>
          <p:cNvPr id="26628" name="Slide Number Placeholder 3"/>
          <p:cNvSpPr>
            <a:spLocks noGrp="1"/>
          </p:cNvSpPr>
          <p:nvPr>
            <p:ph type="sldNum" sz="quarter" idx="5"/>
          </p:nvPr>
        </p:nvSpPr>
        <p:spPr>
          <a:noFill/>
        </p:spPr>
        <p:txBody>
          <a:bodyPr/>
          <a:lstStyle/>
          <a:p>
            <a:fld id="{E90D59D7-864F-4D93-8B7D-B2475E14527B}" type="slidenum">
              <a:rPr lang="en-US">
                <a:ea typeface="ＭＳ Ｐゴシック" pitchFamily="34" charset="-128"/>
              </a:rPr>
              <a:pPr/>
              <a:t>3</a:t>
            </a:fld>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You will see as you venture around the campus today we have some fantastic facilities.  In the last decade, we have invested £200 million in our campus. We are particularly proud of our workshops and studios – they are among the best equipped and most spacious of any higher education institution in the UK.</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We have just started a further £90 million campus transformation project which will add to the modern, inspiring environment that our students deserve. </a:t>
            </a:r>
          </a:p>
          <a:p>
            <a:r>
              <a:rPr lang="en-GB" smtClean="0">
                <a:latin typeface="Arial" pitchFamily="34" charset="0"/>
                <a:ea typeface="ＭＳ Ｐゴシック" pitchFamily="34" charset="-128"/>
              </a:rPr>
              <a:t> </a:t>
            </a:r>
          </a:p>
          <a:p>
            <a:pPr>
              <a:buFontTx/>
              <a:buChar char="•"/>
            </a:pPr>
            <a:r>
              <a:rPr lang="en-GB" smtClean="0">
                <a:latin typeface="Arial" pitchFamily="34" charset="0"/>
                <a:ea typeface="ＭＳ Ｐゴシック" pitchFamily="34" charset="-128"/>
              </a:rPr>
              <a:t>The centre-piece is an impressive new base for our Faculty – that will help DMU maintain its position as one of the foremost providers of creative higher education in the UK. </a:t>
            </a:r>
          </a:p>
          <a:p>
            <a:pPr>
              <a:buFontTx/>
              <a:buChar char="•"/>
            </a:pPr>
            <a:r>
              <a:rPr lang="en-GB" smtClean="0">
                <a:latin typeface="Arial" pitchFamily="34" charset="0"/>
                <a:ea typeface="ＭＳ Ｐゴシック" pitchFamily="34" charset="-128"/>
              </a:rPr>
              <a:t>There will also be new eating areas, an improved  Students</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 Union and a beautiful area of parkland at the very heart of the campus. </a:t>
            </a:r>
          </a:p>
          <a:p>
            <a:pPr>
              <a:buFontTx/>
              <a:buChar char="•"/>
            </a:pPr>
            <a:r>
              <a:rPr lang="en-GB" smtClean="0">
                <a:latin typeface="Arial" pitchFamily="34" charset="0"/>
                <a:ea typeface="ＭＳ Ｐゴシック" pitchFamily="34" charset="-128"/>
              </a:rPr>
              <a:t>Our extensive plans will also significantly improve our outdoor sports facilities.</a:t>
            </a:r>
          </a:p>
          <a:p>
            <a:pPr>
              <a:buFontTx/>
              <a:buChar char="•"/>
            </a:pPr>
            <a:r>
              <a:rPr lang="en-GB" smtClean="0">
                <a:latin typeface="Arial" pitchFamily="34" charset="0"/>
                <a:ea typeface="ＭＳ Ｐゴシック" pitchFamily="34" charset="-128"/>
              </a:rPr>
              <a:t>You will be the first students to benefit from the new developments.</a:t>
            </a:r>
          </a:p>
          <a:p>
            <a:endParaRPr lang="en-GB" smtClean="0">
              <a:latin typeface="Arial" pitchFamily="34" charset="0"/>
              <a:ea typeface="ＭＳ Ｐゴシック" pitchFamily="34" charset="-128"/>
            </a:endParaRPr>
          </a:p>
          <a:p>
            <a:pPr>
              <a:buFontTx/>
              <a:buChar char="•"/>
            </a:pPr>
            <a:r>
              <a:rPr lang="en-GB" smtClean="0">
                <a:latin typeface="Arial" pitchFamily="34" charset="0"/>
                <a:ea typeface="ＭＳ Ｐゴシック" pitchFamily="34" charset="-128"/>
              </a:rPr>
              <a:t>While we do all this exciting construction we have moved some of our courses into brand new accommodation. To be honest, the temporary homes are better than what they had before.  </a:t>
            </a:r>
          </a:p>
          <a:p>
            <a:pPr>
              <a:buFontTx/>
              <a:buChar char="•"/>
            </a:pPr>
            <a:endParaRPr lang="en-GB" smtClean="0">
              <a:latin typeface="Arial" pitchFamily="34" charset="0"/>
              <a:ea typeface="ＭＳ Ｐゴシック" pitchFamily="34" charset="-128"/>
            </a:endParaRPr>
          </a:p>
          <a:p>
            <a:pPr>
              <a:buFontTx/>
              <a:buChar char="•"/>
            </a:pPr>
            <a:r>
              <a:rPr lang="en-GB" smtClean="0">
                <a:latin typeface="Arial" pitchFamily="34" charset="0"/>
                <a:ea typeface="ＭＳ Ｐゴシック" pitchFamily="34" charset="-128"/>
              </a:rPr>
              <a:t>You will have a chance to see all this for yourself when you go and visit the Schools that you are interested in.   </a:t>
            </a:r>
          </a:p>
          <a:p>
            <a:pPr>
              <a:buFontTx/>
              <a:buChar char="•"/>
            </a:pPr>
            <a:endParaRPr lang="en-GB" smtClean="0">
              <a:latin typeface="Arial" pitchFamily="34" charset="0"/>
              <a:ea typeface="ＭＳ Ｐゴシック" pitchFamily="34" charset="-128"/>
            </a:endParaRPr>
          </a:p>
          <a:p>
            <a:pPr>
              <a:buFontTx/>
              <a:buChar char="•"/>
            </a:pPr>
            <a:endParaRPr lang="en-GB" smtClean="0">
              <a:latin typeface="Arial" pitchFamily="34" charset="0"/>
              <a:ea typeface="ＭＳ Ｐゴシック" pitchFamily="34" charset="-128"/>
            </a:endParaRPr>
          </a:p>
          <a:p>
            <a:endParaRPr lang="en-GB" smtClean="0">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E12B65AC-AE71-4695-9924-200163C9A85A}" type="slidenum">
              <a:rPr lang="en-US">
                <a:ea typeface="ＭＳ Ｐゴシック" pitchFamily="34" charset="-128"/>
              </a:rPr>
              <a:pPr/>
              <a:t>4</a:t>
            </a:fld>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b="1" smtClean="0">
              <a:latin typeface="Arial" pitchFamily="34" charset="0"/>
              <a:ea typeface="ＭＳ Ｐゴシック" pitchFamily="34" charset="-128"/>
            </a:endParaRPr>
          </a:p>
          <a:p>
            <a:pPr eaLnBrk="1" hangingPunct="1">
              <a:spcBef>
                <a:spcPct val="0"/>
              </a:spcBef>
            </a:pPr>
            <a:r>
              <a:rPr lang="en-GB" b="1" smtClean="0">
                <a:latin typeface="Arial" pitchFamily="34" charset="0"/>
                <a:ea typeface="ＭＳ Ｐゴシック" pitchFamily="34" charset="-128"/>
              </a:rPr>
              <a:t>Kimberlin Library </a:t>
            </a:r>
            <a:r>
              <a:rPr lang="en-GB" smtClean="0">
                <a:latin typeface="Arial" pitchFamily="34" charset="0"/>
                <a:ea typeface="ＭＳ Ｐゴシック" pitchFamily="34" charset="-128"/>
              </a:rPr>
              <a:t>- houses more than half a million publications, a wide range of DVDs, e-resources, thousands of electronic journals, over 500 networked PCs with printing, scanning and copying facilities incorporated, a café and Learning Zones. The library is open 24 hours a day during term time. You can even use our </a:t>
            </a:r>
            <a:r>
              <a:rPr lang="en-GB" altLang="en-US" b="1" smtClean="0">
                <a:latin typeface="Arial" pitchFamily="34" charset="0"/>
                <a:ea typeface="ＭＳ Ｐゴシック" pitchFamily="34" charset="-128"/>
              </a:rPr>
              <a:t>‘</a:t>
            </a:r>
            <a:r>
              <a:rPr lang="en-GB" b="1" smtClean="0">
                <a:latin typeface="Arial" pitchFamily="34" charset="0"/>
                <a:ea typeface="ＭＳ Ｐゴシック" pitchFamily="34" charset="-128"/>
              </a:rPr>
              <a:t>@ccess anywhere</a:t>
            </a:r>
            <a:r>
              <a:rPr lang="en-GB" altLang="en-US" b="1" smtClean="0">
                <a:latin typeface="Arial" pitchFamily="34" charset="0"/>
                <a:ea typeface="ＭＳ Ｐゴシック" pitchFamily="34" charset="-128"/>
              </a:rPr>
              <a:t>’</a:t>
            </a:r>
            <a:r>
              <a:rPr lang="en-GB" b="1" smtClean="0">
                <a:latin typeface="Arial" pitchFamily="34" charset="0"/>
                <a:ea typeface="ＭＳ Ｐゴシック" pitchFamily="34" charset="-128"/>
              </a:rPr>
              <a:t> </a:t>
            </a:r>
            <a:r>
              <a:rPr lang="en-GB" smtClean="0">
                <a:latin typeface="Arial" pitchFamily="34" charset="0"/>
                <a:ea typeface="ＭＳ Ｐゴシック" pitchFamily="34" charset="-128"/>
              </a:rPr>
              <a:t>service to use the library when you</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re not there. </a:t>
            </a:r>
          </a:p>
          <a:p>
            <a:pPr eaLnBrk="1" hangingPunct="1">
              <a:spcBef>
                <a:spcPct val="0"/>
              </a:spcBef>
            </a:pPr>
            <a:endParaRPr lang="en-GB" smtClean="0">
              <a:latin typeface="Arial" pitchFamily="34" charset="0"/>
              <a:ea typeface="ＭＳ Ｐゴシック" pitchFamily="34" charset="-128"/>
            </a:endParaRPr>
          </a:p>
          <a:p>
            <a:pPr eaLnBrk="1" hangingPunct="1">
              <a:spcBef>
                <a:spcPct val="0"/>
              </a:spcBef>
              <a:buFont typeface="Calibri" pitchFamily="34" charset="0"/>
              <a:buNone/>
            </a:pPr>
            <a:endParaRPr lang="en-GB" smtClean="0">
              <a:latin typeface="Arial" pitchFamily="34" charset="0"/>
              <a:ea typeface="ＭＳ Ｐゴシック" pitchFamily="34" charset="-128"/>
            </a:endParaRPr>
          </a:p>
          <a:p>
            <a:pPr eaLnBrk="1" hangingPunct="1">
              <a:spcBef>
                <a:spcPct val="0"/>
              </a:spcBef>
              <a:buFont typeface="Calibri" pitchFamily="34" charset="0"/>
              <a:buNone/>
            </a:pPr>
            <a:r>
              <a:rPr lang="en-GB" smtClean="0">
                <a:latin typeface="Arial" pitchFamily="34" charset="0"/>
                <a:ea typeface="ＭＳ Ｐゴシック" pitchFamily="34" charset="-128"/>
              </a:rPr>
              <a:t>Our </a:t>
            </a:r>
            <a:r>
              <a:rPr lang="en-GB" b="1" smtClean="0">
                <a:latin typeface="Arial" pitchFamily="34" charset="0"/>
                <a:ea typeface="ＭＳ Ｐゴシック" pitchFamily="34" charset="-128"/>
              </a:rPr>
              <a:t>Learning Zones </a:t>
            </a:r>
            <a:r>
              <a:rPr lang="en-GB" smtClean="0">
                <a:latin typeface="Arial" pitchFamily="34" charset="0"/>
                <a:ea typeface="ＭＳ Ｐゴシック" pitchFamily="34" charset="-128"/>
              </a:rPr>
              <a:t>and </a:t>
            </a:r>
            <a:r>
              <a:rPr lang="en-GB" b="1" smtClean="0">
                <a:latin typeface="Arial" pitchFamily="34" charset="0"/>
                <a:ea typeface="ＭＳ Ｐゴシック" pitchFamily="34" charset="-128"/>
              </a:rPr>
              <a:t>bookable syndicate rooms </a:t>
            </a:r>
            <a:r>
              <a:rPr lang="en-GB" smtClean="0">
                <a:latin typeface="Arial" pitchFamily="34" charset="0"/>
                <a:ea typeface="ＭＳ Ｐゴシック" pitchFamily="34" charset="-128"/>
              </a:rPr>
              <a:t>provide space for group and individual work, and are equipped with workstations (PC and Mac), power for laptops, plasma screens, whiteboards and DVD facilities. </a:t>
            </a:r>
          </a:p>
          <a:p>
            <a:pPr eaLnBrk="1" hangingPunct="1">
              <a:spcBef>
                <a:spcPct val="0"/>
              </a:spcBef>
              <a:buFont typeface="Calibri" pitchFamily="34" charset="0"/>
              <a:buNone/>
            </a:pPr>
            <a:endParaRPr lang="en-GB" smtClean="0">
              <a:latin typeface="Arial" pitchFamily="34" charset="0"/>
              <a:ea typeface="ＭＳ Ｐゴシック" pitchFamily="34" charset="-128"/>
            </a:endParaRPr>
          </a:p>
          <a:p>
            <a:pPr eaLnBrk="1" hangingPunct="1">
              <a:spcBef>
                <a:spcPct val="0"/>
              </a:spcBef>
              <a:buFont typeface="Calibri" pitchFamily="34" charset="0"/>
              <a:buNone/>
            </a:pPr>
            <a:r>
              <a:rPr lang="en-GB" smtClean="0">
                <a:latin typeface="Arial" pitchFamily="34" charset="0"/>
                <a:ea typeface="ＭＳ Ｐゴシック" pitchFamily="34" charset="-128"/>
              </a:rPr>
              <a:t>We have also made our Virtual Learning Environment (Blackboard) available online on your mobile or tablet through free Apps available for iPhone/iPod/iPad, Android and Blackberry. This gives you 24/7 access to your learning materials wherever and whenever you want them.</a:t>
            </a:r>
            <a:endParaRPr lang="en-US" smtClean="0">
              <a:latin typeface="Arial" pitchFamily="34" charset="0"/>
              <a:ea typeface="ＭＳ Ｐゴシック" pitchFamily="34" charset="-128"/>
            </a:endParaRPr>
          </a:p>
          <a:p>
            <a:endParaRPr lang="en-GB" smtClean="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noFill/>
        </p:spPr>
        <p:txBody>
          <a:bodyPr/>
          <a:lstStyle/>
          <a:p>
            <a:fld id="{BAE9CFFB-DCD3-46C1-84C7-5ED063042714}" type="slidenum">
              <a:rPr lang="en-US">
                <a:ea typeface="ＭＳ Ｐゴシック" pitchFamily="34" charset="-128"/>
              </a:rPr>
              <a:pPr/>
              <a:t>5</a:t>
            </a:fld>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lnSpc>
                <a:spcPct val="80000"/>
              </a:lnSpc>
              <a:spcBef>
                <a:spcPct val="0"/>
              </a:spcBef>
            </a:pPr>
            <a:r>
              <a:rPr lang="en-US" sz="1000" smtClean="0">
                <a:latin typeface="Arial" pitchFamily="34" charset="0"/>
                <a:ea typeface="ＭＳ Ｐゴシック" pitchFamily="34" charset="-128"/>
              </a:rPr>
              <a:t>Of course University is not just about learning.  For many of you it will also be about making a transition from school, perhaps leaving home for the first time and taking responsibility for your own well-being. Whatever your personal circumstances, we pay a lot of attention to the support we are able to offer you during your time at DMU.  </a:t>
            </a:r>
          </a:p>
          <a:p>
            <a:pPr eaLnBrk="1" hangingPunct="1">
              <a:lnSpc>
                <a:spcPct val="80000"/>
              </a:lnSpc>
              <a:spcBef>
                <a:spcPct val="0"/>
              </a:spcBef>
            </a:pPr>
            <a:endParaRPr lang="en-US" sz="1000" b="1" smtClean="0">
              <a:latin typeface="Arial" pitchFamily="34" charset="0"/>
              <a:ea typeface="ＭＳ Ｐゴシック" pitchFamily="34" charset="-128"/>
            </a:endParaRPr>
          </a:p>
          <a:p>
            <a:pPr eaLnBrk="1" hangingPunct="1">
              <a:lnSpc>
                <a:spcPct val="80000"/>
              </a:lnSpc>
              <a:spcBef>
                <a:spcPct val="0"/>
              </a:spcBef>
            </a:pPr>
            <a:r>
              <a:rPr lang="en-US" sz="1000" b="1" smtClean="0">
                <a:latin typeface="Arial" pitchFamily="34" charset="0"/>
                <a:ea typeface="ＭＳ Ｐゴシック" pitchFamily="34" charset="-128"/>
              </a:rPr>
              <a:t>Faculty Student Advice Centre</a:t>
            </a:r>
          </a:p>
          <a:p>
            <a:pPr eaLnBrk="1" hangingPunct="1">
              <a:lnSpc>
                <a:spcPct val="80000"/>
              </a:lnSpc>
              <a:spcBef>
                <a:spcPct val="0"/>
              </a:spcBef>
            </a:pPr>
            <a:r>
              <a:rPr lang="en-US" sz="1000" smtClean="0">
                <a:latin typeface="Arial" pitchFamily="34" charset="0"/>
                <a:ea typeface="ＭＳ Ｐゴシック" pitchFamily="34" charset="-128"/>
              </a:rPr>
              <a:t>The Student Advice Centre offers information and guidance on non-academic issues. This can include financial worries, special needs support or personal problems affecting study. </a:t>
            </a:r>
          </a:p>
          <a:p>
            <a:pPr eaLnBrk="1" hangingPunct="1">
              <a:lnSpc>
                <a:spcPct val="80000"/>
              </a:lnSpc>
              <a:spcBef>
                <a:spcPct val="0"/>
              </a:spcBef>
            </a:pPr>
            <a:endParaRPr lang="en-US" sz="1000" smtClean="0">
              <a:latin typeface="Arial" pitchFamily="34" charset="0"/>
              <a:ea typeface="ＭＳ Ｐゴシック" pitchFamily="34" charset="-128"/>
            </a:endParaRPr>
          </a:p>
          <a:p>
            <a:pPr eaLnBrk="1" hangingPunct="1">
              <a:lnSpc>
                <a:spcPct val="80000"/>
              </a:lnSpc>
              <a:spcBef>
                <a:spcPct val="0"/>
              </a:spcBef>
            </a:pPr>
            <a:r>
              <a:rPr lang="en-US" sz="1000" b="1" smtClean="0">
                <a:latin typeface="Arial" pitchFamily="34" charset="0"/>
                <a:ea typeface="ＭＳ Ｐゴシック" pitchFamily="34" charset="-128"/>
              </a:rPr>
              <a:t>Academic Guidance Centre</a:t>
            </a:r>
          </a:p>
          <a:p>
            <a:pPr eaLnBrk="1" hangingPunct="1">
              <a:lnSpc>
                <a:spcPct val="80000"/>
              </a:lnSpc>
              <a:spcBef>
                <a:spcPct val="0"/>
              </a:spcBef>
            </a:pPr>
            <a:r>
              <a:rPr lang="en-US" sz="1000" smtClean="0">
                <a:latin typeface="Arial" pitchFamily="34" charset="0"/>
                <a:ea typeface="ＭＳ Ｐゴシック" pitchFamily="34" charset="-128"/>
              </a:rPr>
              <a:t>The faculty</a:t>
            </a:r>
            <a:r>
              <a:rPr lang="en-US" altLang="en-US" sz="1000" smtClean="0">
                <a:latin typeface="Arial" pitchFamily="34" charset="0"/>
                <a:ea typeface="ＭＳ Ｐゴシック" pitchFamily="34" charset="-128"/>
              </a:rPr>
              <a:t>’</a:t>
            </a:r>
            <a:r>
              <a:rPr lang="en-US" sz="1000" smtClean="0">
                <a:latin typeface="Arial" pitchFamily="34" charset="0"/>
                <a:ea typeface="ＭＳ Ｐゴシック" pitchFamily="34" charset="-128"/>
              </a:rPr>
              <a:t>s Academic Guidance Centre runs workshops and one-to-one sessions on a variety of academic skills, including time management, effective reading, note taking, academic writing (essays, reports, dissertations), verbal presentations, and revisions and exams.</a:t>
            </a:r>
          </a:p>
          <a:p>
            <a:pPr eaLnBrk="1" hangingPunct="1">
              <a:lnSpc>
                <a:spcPct val="80000"/>
              </a:lnSpc>
              <a:spcBef>
                <a:spcPct val="0"/>
              </a:spcBef>
            </a:pPr>
            <a:endParaRPr lang="en-US" sz="1000" smtClean="0">
              <a:latin typeface="Arial" pitchFamily="34" charset="0"/>
              <a:ea typeface="ＭＳ Ｐゴシック" pitchFamily="34" charset="-128"/>
            </a:endParaRPr>
          </a:p>
          <a:p>
            <a:pPr eaLnBrk="1" hangingPunct="1">
              <a:lnSpc>
                <a:spcPct val="80000"/>
              </a:lnSpc>
              <a:spcBef>
                <a:spcPct val="0"/>
              </a:spcBef>
            </a:pPr>
            <a:r>
              <a:rPr lang="en-US" sz="1000" b="1" smtClean="0">
                <a:latin typeface="Arial" pitchFamily="34" charset="0"/>
                <a:ea typeface="ＭＳ Ｐゴシック" pitchFamily="34" charset="-128"/>
              </a:rPr>
              <a:t>Personal Tutor </a:t>
            </a:r>
          </a:p>
          <a:p>
            <a:pPr eaLnBrk="1" hangingPunct="1">
              <a:lnSpc>
                <a:spcPct val="80000"/>
              </a:lnSpc>
              <a:spcBef>
                <a:spcPct val="0"/>
              </a:spcBef>
            </a:pPr>
            <a:r>
              <a:rPr lang="en-US" sz="1000" smtClean="0">
                <a:latin typeface="Arial" pitchFamily="34" charset="0"/>
                <a:ea typeface="ＭＳ Ｐゴシック" pitchFamily="34" charset="-128"/>
              </a:rPr>
              <a:t>Every undergraduate student has a personal tutor who can offer guidance on a range of issues, including academic progress, coping with university life and preparing for your career. </a:t>
            </a:r>
            <a:r>
              <a:rPr lang="en-GB" altLang="ja-JP" sz="1000" smtClean="0">
                <a:latin typeface="Arial" pitchFamily="34" charset="0"/>
                <a:ea typeface="ＭＳ Ｐゴシック" pitchFamily="34" charset="-128"/>
              </a:rPr>
              <a:t/>
            </a:r>
            <a:br>
              <a:rPr lang="en-GB" altLang="ja-JP" sz="1000" smtClean="0">
                <a:latin typeface="Arial" pitchFamily="34" charset="0"/>
                <a:ea typeface="ＭＳ Ｐゴシック" pitchFamily="34" charset="-128"/>
              </a:rPr>
            </a:br>
            <a:r>
              <a:rPr lang="en-GB" altLang="ja-JP" sz="1000" smtClean="0">
                <a:latin typeface="Arial" pitchFamily="34" charset="0"/>
                <a:ea typeface="ＭＳ Ｐゴシック" pitchFamily="34" charset="-128"/>
              </a:rPr>
              <a:t/>
            </a:r>
            <a:br>
              <a:rPr lang="en-GB" altLang="ja-JP" sz="1000" smtClean="0">
                <a:latin typeface="Arial" pitchFamily="34" charset="0"/>
                <a:ea typeface="ＭＳ Ｐゴシック" pitchFamily="34" charset="-128"/>
              </a:rPr>
            </a:br>
            <a:r>
              <a:rPr lang="en-GB" altLang="ja-JP" sz="1000" b="1" smtClean="0">
                <a:latin typeface="Arial" pitchFamily="34" charset="0"/>
                <a:ea typeface="ＭＳ Ｐゴシック" pitchFamily="34" charset="-128"/>
              </a:rPr>
              <a:t>Disability support</a:t>
            </a:r>
          </a:p>
          <a:p>
            <a:pPr eaLnBrk="1" hangingPunct="1">
              <a:lnSpc>
                <a:spcPct val="80000"/>
              </a:lnSpc>
              <a:spcBef>
                <a:spcPct val="0"/>
              </a:spcBef>
            </a:pPr>
            <a:r>
              <a:rPr lang="en-US" sz="1000" smtClean="0">
                <a:latin typeface="Arial" pitchFamily="34" charset="0"/>
                <a:ea typeface="ＭＳ Ｐゴシック" pitchFamily="34" charset="-128"/>
              </a:rPr>
              <a:t>Art, Design and Humanities provides support to students with disabilities. The Faculty Student Support Co-ordinator is available to discuss specific support requirements, and to ensure that support is in place during your studies. </a:t>
            </a:r>
          </a:p>
          <a:p>
            <a:pPr eaLnBrk="1" hangingPunct="1">
              <a:lnSpc>
                <a:spcPct val="80000"/>
              </a:lnSpc>
              <a:spcBef>
                <a:spcPct val="0"/>
              </a:spcBef>
            </a:pPr>
            <a:endParaRPr lang="en-US" sz="1000" smtClean="0">
              <a:latin typeface="Arial" pitchFamily="34" charset="0"/>
              <a:ea typeface="ＭＳ Ｐゴシック" pitchFamily="34" charset="-128"/>
            </a:endParaRPr>
          </a:p>
          <a:p>
            <a:pPr eaLnBrk="1" hangingPunct="1">
              <a:lnSpc>
                <a:spcPct val="80000"/>
              </a:lnSpc>
              <a:spcBef>
                <a:spcPct val="0"/>
              </a:spcBef>
            </a:pPr>
            <a:r>
              <a:rPr lang="en-US" sz="1000" b="1" smtClean="0">
                <a:latin typeface="Arial" pitchFamily="34" charset="0"/>
                <a:ea typeface="ＭＳ Ｐゴシック" pitchFamily="34" charset="-128"/>
              </a:rPr>
              <a:t>Placements unit</a:t>
            </a:r>
          </a:p>
          <a:p>
            <a:r>
              <a:rPr lang="en-US" sz="1000" smtClean="0">
                <a:latin typeface="Arial" pitchFamily="34" charset="0"/>
                <a:ea typeface="ＭＳ Ｐゴシック" pitchFamily="34" charset="-128"/>
              </a:rPr>
              <a:t>We have a placements unit within the faculty, giving access to</a:t>
            </a:r>
            <a:r>
              <a:rPr lang="en-GB" sz="1000" smtClean="0">
                <a:latin typeface="Arial" pitchFamily="34" charset="0"/>
                <a:ea typeface="ＭＳ Ｐゴシック" pitchFamily="34" charset="-128"/>
              </a:rPr>
              <a:t> hundreds of placement opportunities, one-to-one CV advice and interview preparation, a range of training sessions and support from a dedicated tutor throughout your placement.  This all helps you to kick-start your CV, acquire professional skills, boost your confidence and improve your interpersonal skills.</a:t>
            </a:r>
          </a:p>
        </p:txBody>
      </p:sp>
      <p:sp>
        <p:nvSpPr>
          <p:cNvPr id="29700" name="Slide Number Placeholder 3"/>
          <p:cNvSpPr>
            <a:spLocks noGrp="1"/>
          </p:cNvSpPr>
          <p:nvPr>
            <p:ph type="sldNum" sz="quarter" idx="5"/>
          </p:nvPr>
        </p:nvSpPr>
        <p:spPr>
          <a:noFill/>
        </p:spPr>
        <p:txBody>
          <a:bodyPr/>
          <a:lstStyle/>
          <a:p>
            <a:fld id="{5CCD35EA-6EBF-47A2-8DC8-741010A383B1}" type="slidenum">
              <a:rPr lang="en-US">
                <a:ea typeface="ＭＳ Ｐゴシック" pitchFamily="34" charset="-128"/>
              </a:rPr>
              <a:pPr/>
              <a:t>6</a:t>
            </a:fld>
            <a:endParaRPr 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As you may be aware, student support packages are available to students via government loans and grants:</a:t>
            </a:r>
          </a:p>
          <a:p>
            <a:r>
              <a:rPr lang="en-GB" smtClean="0">
                <a:latin typeface="Arial" pitchFamily="34" charset="0"/>
                <a:ea typeface="ＭＳ Ｐゴシック" pitchFamily="34" charset="-128"/>
              </a:rPr>
              <a:t> </a:t>
            </a:r>
          </a:p>
          <a:p>
            <a:r>
              <a:rPr lang="en-GB" smtClean="0">
                <a:latin typeface="Arial" pitchFamily="34" charset="0"/>
                <a:ea typeface="ＭＳ Ｐゴシック" pitchFamily="34" charset="-128"/>
              </a:rPr>
              <a:t>Tuition Fee Loans are available to cover full cost of your tuition fee</a:t>
            </a:r>
          </a:p>
          <a:p>
            <a:r>
              <a:rPr lang="en-GB" smtClean="0">
                <a:latin typeface="Arial" pitchFamily="34" charset="0"/>
                <a:ea typeface="ＭＳ Ｐゴシック" pitchFamily="34" charset="-128"/>
              </a:rPr>
              <a:t>Maintenance Loans and Grants available to cover living costs</a:t>
            </a:r>
          </a:p>
          <a:p>
            <a:r>
              <a:rPr lang="en-GB" smtClean="0">
                <a:latin typeface="Arial" pitchFamily="34" charset="0"/>
                <a:ea typeface="ＭＳ Ｐゴシック" pitchFamily="34" charset="-128"/>
              </a:rPr>
              <a:t>Repayments only start once graduates are earning over £21,000</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For more information today:</a:t>
            </a:r>
            <a:br>
              <a:rPr lang="en-GB" smtClean="0">
                <a:latin typeface="Arial" pitchFamily="34" charset="0"/>
                <a:ea typeface="ＭＳ Ｐゴシック" pitchFamily="34" charset="-128"/>
              </a:rPr>
            </a:br>
            <a:r>
              <a:rPr lang="en-GB" smtClean="0">
                <a:latin typeface="Arial" pitchFamily="34" charset="0"/>
                <a:ea typeface="ＭＳ Ｐゴシック" pitchFamily="34" charset="-128"/>
              </a:rPr>
              <a:t> - Attend the Student Finance talks in the Campus Centre Building</a:t>
            </a:r>
            <a:br>
              <a:rPr lang="en-GB" smtClean="0">
                <a:latin typeface="Arial" pitchFamily="34" charset="0"/>
                <a:ea typeface="ＭＳ Ｐゴシック" pitchFamily="34" charset="-128"/>
              </a:rPr>
            </a:br>
            <a:r>
              <a:rPr lang="en-GB" smtClean="0">
                <a:latin typeface="Arial" pitchFamily="34" charset="0"/>
                <a:ea typeface="ＭＳ Ｐゴシック" pitchFamily="34" charset="-128"/>
              </a:rPr>
              <a:t> - Visit the Student Finance drop-in at Gateway House</a:t>
            </a:r>
          </a:p>
          <a:p>
            <a:endParaRPr lang="en-GB" smtClean="0">
              <a:latin typeface="Arial" pitchFamily="34" charset="0"/>
              <a:ea typeface="ＭＳ Ｐゴシック" pitchFamily="34" charset="-128"/>
            </a:endParaRPr>
          </a:p>
        </p:txBody>
      </p:sp>
      <p:sp>
        <p:nvSpPr>
          <p:cNvPr id="30724" name="Slide Number Placeholder 3"/>
          <p:cNvSpPr>
            <a:spLocks noGrp="1"/>
          </p:cNvSpPr>
          <p:nvPr>
            <p:ph type="sldNum" sz="quarter" idx="5"/>
          </p:nvPr>
        </p:nvSpPr>
        <p:spPr>
          <a:noFill/>
        </p:spPr>
        <p:txBody>
          <a:bodyPr/>
          <a:lstStyle/>
          <a:p>
            <a:fld id="{D88F1CFF-62A0-4A5E-9B17-C5704B9CD19D}" type="slidenum">
              <a:rPr lang="en-US">
                <a:ea typeface="ＭＳ Ｐゴシック" pitchFamily="34" charset="-128"/>
              </a:rPr>
              <a:pPr/>
              <a:t>7</a:t>
            </a:fld>
            <a:endParaRPr 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 typeface="+mj-lt" charset="0"/>
              <a:buNone/>
            </a:pPr>
            <a:r>
              <a:rPr lang="en-GB" b="1" smtClean="0">
                <a:latin typeface="Arial" pitchFamily="34" charset="0"/>
                <a:ea typeface="ＭＳ Ｐゴシック" pitchFamily="34" charset="-128"/>
              </a:rPr>
              <a:t>Student activities</a:t>
            </a:r>
          </a:p>
          <a:p>
            <a:pPr>
              <a:buFontTx/>
              <a:buChar char="•"/>
            </a:pPr>
            <a:r>
              <a:rPr lang="en-GB" smtClean="0">
                <a:latin typeface="Arial" pitchFamily="34" charset="0"/>
                <a:ea typeface="ＭＳ Ｐゴシック" pitchFamily="34" charset="-128"/>
              </a:rPr>
              <a:t>DSU Volunteering – 19,645 hours clocked in the community!</a:t>
            </a:r>
          </a:p>
          <a:p>
            <a:pPr>
              <a:buFontTx/>
              <a:buChar char="•"/>
            </a:pPr>
            <a:r>
              <a:rPr lang="en-GB" smtClean="0">
                <a:latin typeface="Arial" pitchFamily="34" charset="0"/>
                <a:ea typeface="ＭＳ Ｐゴシック" pitchFamily="34" charset="-128"/>
              </a:rPr>
              <a:t>Mentoring - with children in care</a:t>
            </a:r>
          </a:p>
          <a:p>
            <a:pPr>
              <a:buFontTx/>
              <a:buChar char="•"/>
            </a:pPr>
            <a:r>
              <a:rPr lang="en-GB" smtClean="0">
                <a:latin typeface="Arial" pitchFamily="34" charset="0"/>
                <a:ea typeface="ＭＳ Ｐゴシック" pitchFamily="34" charset="-128"/>
              </a:rPr>
              <a:t>Sports - 37 competitive sports teams</a:t>
            </a:r>
          </a:p>
          <a:p>
            <a:pPr>
              <a:buFontTx/>
              <a:buChar char="•"/>
            </a:pPr>
            <a:r>
              <a:rPr lang="en-GB" smtClean="0">
                <a:latin typeface="Arial" pitchFamily="34" charset="0"/>
                <a:ea typeface="ＭＳ Ｐゴシック" pitchFamily="34" charset="-128"/>
              </a:rPr>
              <a:t>Twilight sports - Evening – non competitive sport</a:t>
            </a:r>
          </a:p>
          <a:p>
            <a:pPr>
              <a:buFontTx/>
              <a:buChar char="•"/>
            </a:pPr>
            <a:r>
              <a:rPr lang="en-GB" smtClean="0">
                <a:latin typeface="Arial" pitchFamily="34" charset="0"/>
                <a:ea typeface="ＭＳ Ｐゴシック" pitchFamily="34" charset="-128"/>
              </a:rPr>
              <a:t>Societies - 94 different societies</a:t>
            </a:r>
          </a:p>
          <a:p>
            <a:pPr>
              <a:buFontTx/>
              <a:buChar char="•"/>
            </a:pPr>
            <a:r>
              <a:rPr lang="en-GB" smtClean="0">
                <a:latin typeface="Arial" pitchFamily="34" charset="0"/>
                <a:ea typeface="ＭＳ Ｐゴシック" pitchFamily="34" charset="-128"/>
              </a:rPr>
              <a:t>Demon Media - NUS Best Student Media 2013</a:t>
            </a:r>
          </a:p>
          <a:p>
            <a:pPr>
              <a:buFontTx/>
              <a:buChar char="•"/>
            </a:pPr>
            <a:endParaRPr lang="en-GB" smtClean="0">
              <a:latin typeface="Arial" pitchFamily="34" charset="0"/>
              <a:ea typeface="ＭＳ Ｐゴシック" pitchFamily="34" charset="-128"/>
            </a:endParaRPr>
          </a:p>
          <a:p>
            <a:r>
              <a:rPr lang="en-GB" b="1" smtClean="0">
                <a:latin typeface="Arial" pitchFamily="34" charset="0"/>
                <a:ea typeface="ＭＳ Ｐゴシック" pitchFamily="34" charset="-128"/>
              </a:rPr>
              <a:t>Commercial services</a:t>
            </a:r>
          </a:p>
          <a:p>
            <a:pPr>
              <a:buFontTx/>
              <a:buChar char="•"/>
            </a:pPr>
            <a:r>
              <a:rPr lang="en-GB" smtClean="0">
                <a:latin typeface="Arial" pitchFamily="34" charset="0"/>
                <a:ea typeface="ＭＳ Ｐゴシック" pitchFamily="34" charset="-128"/>
              </a:rPr>
              <a:t>DSU shop - all your branded clothing, supplies, stamps, dry cleaning and much more!</a:t>
            </a:r>
          </a:p>
          <a:p>
            <a:pPr>
              <a:buFontTx/>
              <a:buChar char="•"/>
            </a:pPr>
            <a:r>
              <a:rPr lang="en-GB" smtClean="0">
                <a:latin typeface="Arial" pitchFamily="34" charset="0"/>
                <a:ea typeface="ＭＳ Ｐゴシック" pitchFamily="34" charset="-128"/>
              </a:rPr>
              <a:t>SULet</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s - SU-run estate agents</a:t>
            </a:r>
          </a:p>
          <a:p>
            <a:pPr>
              <a:buFontTx/>
              <a:buChar char="•"/>
            </a:pPr>
            <a:r>
              <a:rPr lang="en-GB" smtClean="0">
                <a:latin typeface="Arial" pitchFamily="34" charset="0"/>
                <a:ea typeface="ＭＳ Ｐゴシック" pitchFamily="34" charset="-128"/>
              </a:rPr>
              <a:t>DSU Tech - computer repair service</a:t>
            </a:r>
          </a:p>
          <a:p>
            <a:pPr>
              <a:buFontTx/>
              <a:buChar char="•"/>
            </a:pPr>
            <a:r>
              <a:rPr lang="en-GB" smtClean="0">
                <a:latin typeface="Arial" pitchFamily="34" charset="0"/>
                <a:ea typeface="ＭＳ Ｐゴシック" pitchFamily="34" charset="-128"/>
              </a:rPr>
              <a:t>The Venue - grab a coffee, beer, burger or a £2 breakfast</a:t>
            </a:r>
          </a:p>
          <a:p>
            <a:endParaRPr lang="en-GB" smtClean="0">
              <a:latin typeface="Arial" pitchFamily="34" charset="0"/>
              <a:ea typeface="ＭＳ Ｐゴシック" pitchFamily="34" charset="-128"/>
            </a:endParaRPr>
          </a:p>
          <a:p>
            <a:r>
              <a:rPr lang="en-GB" b="1" smtClean="0">
                <a:latin typeface="Arial" pitchFamily="34" charset="0"/>
                <a:ea typeface="ＭＳ Ｐゴシック" pitchFamily="34" charset="-128"/>
              </a:rPr>
              <a:t>Support services</a:t>
            </a:r>
          </a:p>
          <a:p>
            <a:endParaRPr lang="en-GB" smtClean="0">
              <a:latin typeface="Arial" pitchFamily="34" charset="0"/>
              <a:ea typeface="ＭＳ Ｐゴシック" pitchFamily="34" charset="-128"/>
            </a:endParaRPr>
          </a:p>
        </p:txBody>
      </p:sp>
      <p:sp>
        <p:nvSpPr>
          <p:cNvPr id="31748" name="Slide Number Placeholder 3"/>
          <p:cNvSpPr>
            <a:spLocks noGrp="1"/>
          </p:cNvSpPr>
          <p:nvPr>
            <p:ph type="sldNum" sz="quarter" idx="5"/>
          </p:nvPr>
        </p:nvSpPr>
        <p:spPr>
          <a:noFill/>
        </p:spPr>
        <p:txBody>
          <a:bodyPr/>
          <a:lstStyle/>
          <a:p>
            <a:fld id="{26149E7F-C9C8-4027-8D47-0A84BB327606}" type="slidenum">
              <a:rPr lang="en-US">
                <a:ea typeface="ＭＳ Ｐゴシック" pitchFamily="34" charset="-128"/>
              </a:rPr>
              <a:pPr/>
              <a:t>8</a:t>
            </a:fld>
            <a:endParaRPr 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Just one of many examples</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Kate Turton was crowned New Designer of the Year at Britain</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s foremost graduate design show in June 2013. </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Kate</a:t>
            </a:r>
            <a:r>
              <a:rPr lang="en-GB" altLang="en-US" smtClean="0">
                <a:latin typeface="Arial" pitchFamily="34" charset="0"/>
                <a:ea typeface="ＭＳ Ｐゴシック" pitchFamily="34" charset="-128"/>
              </a:rPr>
              <a:t>’</a:t>
            </a:r>
            <a:r>
              <a:rPr lang="en-GB" smtClean="0">
                <a:latin typeface="Arial" pitchFamily="34" charset="0"/>
                <a:ea typeface="ＭＳ Ｐゴシック" pitchFamily="34" charset="-128"/>
              </a:rPr>
              <a:t>s bright, bold and stylish prints wowed the judges at the show, which opened held at the Business Design Centre, London.</a:t>
            </a:r>
          </a:p>
          <a:p>
            <a:endParaRPr lang="en-GB" smtClean="0">
              <a:latin typeface="Arial" pitchFamily="34" charset="0"/>
              <a:ea typeface="ＭＳ Ｐゴシック" pitchFamily="34" charset="-128"/>
            </a:endParaRP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Being named New Designer of the Year opens doors and previous winners have gone on to work for global names.</a:t>
            </a:r>
          </a:p>
        </p:txBody>
      </p:sp>
      <p:sp>
        <p:nvSpPr>
          <p:cNvPr id="32772" name="Slide Number Placeholder 3"/>
          <p:cNvSpPr>
            <a:spLocks noGrp="1"/>
          </p:cNvSpPr>
          <p:nvPr>
            <p:ph type="sldNum" sz="quarter" idx="5"/>
          </p:nvPr>
        </p:nvSpPr>
        <p:spPr>
          <a:noFill/>
        </p:spPr>
        <p:txBody>
          <a:bodyPr/>
          <a:lstStyle/>
          <a:p>
            <a:fld id="{4EF9F9B2-D299-4B9A-9135-BFF8957AC9C4}" type="slidenum">
              <a:rPr lang="en-US">
                <a:ea typeface="ＭＳ Ｐゴシック" pitchFamily="34" charset="-128"/>
              </a:rPr>
              <a:pPr/>
              <a:t>9</a:t>
            </a:fld>
            <a:endParaRPr 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4"/>
          <p:cNvSpPr/>
          <p:nvPr/>
        </p:nvSpPr>
        <p:spPr bwMode="auto">
          <a:xfrm>
            <a:off x="0" y="3917950"/>
            <a:ext cx="9144000" cy="1225550"/>
          </a:xfrm>
          <a:prstGeom prst="rect">
            <a:avLst/>
          </a:prstGeom>
          <a:gradFill>
            <a:gsLst>
              <a:gs pos="0">
                <a:schemeClr val="tx1">
                  <a:alpha val="0"/>
                </a:schemeClr>
              </a:gs>
              <a:gs pos="68000">
                <a:schemeClr val="tx1"/>
              </a:gs>
            </a:gsLst>
            <a:lin ang="5400000" scaled="0"/>
          </a:gradFill>
          <a:ln w="9525" cap="flat" cmpd="sng" algn="ctr">
            <a:noFill/>
            <a:prstDash val="solid"/>
            <a:round/>
            <a:headEnd type="none" w="med" len="med"/>
            <a:tailEnd type="none" w="med" len="med"/>
          </a:ln>
          <a:effectLst/>
        </p:spPr>
        <p:txBody>
          <a:bodyPr lIns="112480" tIns="56240" rIns="112480" bIns="56240"/>
          <a:lstStyle/>
          <a:p>
            <a:pPr>
              <a:defRPr/>
            </a:pPr>
            <a:endParaRPr lang="en-GB" sz="3000">
              <a:latin typeface="Arial" charset="0"/>
              <a:ea typeface="ＭＳ Ｐゴシック" pitchFamily="1" charset="-128"/>
            </a:endParaRPr>
          </a:p>
        </p:txBody>
      </p:sp>
      <p:sp>
        <p:nvSpPr>
          <p:cNvPr id="4" name="Rectangle 5"/>
          <p:cNvSpPr/>
          <p:nvPr/>
        </p:nvSpPr>
        <p:spPr bwMode="auto">
          <a:xfrm>
            <a:off x="0" y="3922713"/>
            <a:ext cx="9144000" cy="1220787"/>
          </a:xfrm>
          <a:prstGeom prst="rect">
            <a:avLst/>
          </a:prstGeom>
          <a:gradFill>
            <a:gsLst>
              <a:gs pos="0">
                <a:schemeClr val="tx1">
                  <a:alpha val="0"/>
                </a:schemeClr>
              </a:gs>
              <a:gs pos="68000">
                <a:schemeClr val="tx1"/>
              </a:gs>
            </a:gsLst>
            <a:lin ang="5400000" scaled="0"/>
          </a:gradFill>
          <a:ln w="9525" cap="flat" cmpd="sng" algn="ctr">
            <a:noFill/>
            <a:prstDash val="solid"/>
            <a:round/>
            <a:headEnd type="none" w="med" len="med"/>
            <a:tailEnd type="none" w="med" len="med"/>
          </a:ln>
          <a:effectLst/>
        </p:spPr>
        <p:txBody>
          <a:bodyPr lIns="91423" tIns="45712" rIns="91423" bIns="45712"/>
          <a:lstStyle/>
          <a:p>
            <a:pPr>
              <a:defRPr/>
            </a:pPr>
            <a:endParaRPr lang="en-GB">
              <a:latin typeface="Arial" charset="0"/>
              <a:ea typeface="ＭＳ Ｐゴシック" pitchFamily="1" charset="-128"/>
            </a:endParaRPr>
          </a:p>
        </p:txBody>
      </p:sp>
      <p:pic>
        <p:nvPicPr>
          <p:cNvPr id="5" name="Picture 3" descr="open-days-title-slide.png"/>
          <p:cNvPicPr>
            <a:picLocks noChangeAspect="1"/>
          </p:cNvPicPr>
          <p:nvPr userDrawn="1"/>
        </p:nvPicPr>
        <p:blipFill>
          <a:blip r:embed="rId2" cstate="screen"/>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285721" y="4154561"/>
            <a:ext cx="8634760" cy="778115"/>
          </a:xfrm>
        </p:spPr>
        <p:txBody>
          <a:bodyPr anchor="t"/>
          <a:lstStyle>
            <a:lvl1pPr algn="ctr">
              <a:defRPr sz="4400" b="1" cap="small" baseline="0">
                <a:solidFill>
                  <a:schemeClr val="bg1"/>
                </a:solidFill>
              </a:defRPr>
            </a:lvl1pPr>
          </a:lstStyle>
          <a:p>
            <a:r>
              <a:rPr lang="en-US" smtClean="0"/>
              <a:t>Click to edit Master title style</a:t>
            </a:r>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1"/>
            <a:ext cx="194310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3" y="457201"/>
            <a:ext cx="5676901"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5" descr="D:\Saf\000 WORK COMPLETED\000 WEB\138 Summer Open Day 2012 PPT Template\realise-your-ambition-ppt-title-v2-4-3.png"/>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4" name="Rectangle 5"/>
          <p:cNvSpPr/>
          <p:nvPr/>
        </p:nvSpPr>
        <p:spPr bwMode="auto">
          <a:xfrm>
            <a:off x="0" y="3922713"/>
            <a:ext cx="9144000" cy="1220787"/>
          </a:xfrm>
          <a:prstGeom prst="rect">
            <a:avLst/>
          </a:prstGeom>
          <a:gradFill>
            <a:gsLst>
              <a:gs pos="0">
                <a:schemeClr val="tx1">
                  <a:alpha val="0"/>
                </a:schemeClr>
              </a:gs>
              <a:gs pos="68000">
                <a:schemeClr val="tx1"/>
              </a:gs>
            </a:gsLst>
            <a:lin ang="5400000" scaled="0"/>
          </a:gradFill>
          <a:ln w="9525" cap="flat" cmpd="sng" algn="ctr">
            <a:noFill/>
            <a:prstDash val="solid"/>
            <a:round/>
            <a:headEnd type="none" w="med" len="med"/>
            <a:tailEnd type="none" w="med" len="med"/>
          </a:ln>
          <a:effectLst/>
        </p:spPr>
        <p:txBody>
          <a:bodyPr lIns="91423" tIns="45712" rIns="91423" bIns="45712"/>
          <a:lstStyle/>
          <a:p>
            <a:pPr>
              <a:defRPr/>
            </a:pPr>
            <a:endParaRPr lang="en-GB">
              <a:latin typeface="Arial" charset="0"/>
              <a:ea typeface="ＭＳ Ｐゴシック" pitchFamily="1" charset="-128"/>
            </a:endParaRPr>
          </a:p>
        </p:txBody>
      </p:sp>
      <p:sp>
        <p:nvSpPr>
          <p:cNvPr id="2" name="Title 1"/>
          <p:cNvSpPr>
            <a:spLocks noGrp="1"/>
          </p:cNvSpPr>
          <p:nvPr>
            <p:ph type="ctrTitle"/>
          </p:nvPr>
        </p:nvSpPr>
        <p:spPr>
          <a:xfrm>
            <a:off x="323529" y="4353951"/>
            <a:ext cx="8496944" cy="508453"/>
          </a:xfrm>
        </p:spPr>
        <p:txBody>
          <a:bodyPr anchor="t"/>
          <a:lstStyle>
            <a:lvl1pPr>
              <a:defRPr sz="3600" b="1" cap="small" baseline="0">
                <a:solidFill>
                  <a:schemeClr val="bg1"/>
                </a:solidFill>
              </a:defRPr>
            </a:lvl1pPr>
          </a:lstStyle>
          <a:p>
            <a:r>
              <a:rPr lang="en-US" smtClean="0"/>
              <a:t>Click to edit Master title style</a:t>
            </a:r>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4" descr="\\Orion_marketing_server\MARKETING\Marketing\2011 WC\EXTERNAL RELATIONS\405a Update to landing page of brand toolkit and upload of new documents\html\stationery\AD&amp;H-UG-powerpoint-title-slide.png"/>
          <p:cNvPicPr>
            <a:picLocks noChangeAspect="1" noChangeArrowheads="1"/>
          </p:cNvPicPr>
          <p:nvPr userDrawn="1"/>
        </p:nvPicPr>
        <p:blipFill>
          <a:blip r:embed="rId2" cstate="screen"/>
          <a:srcRect/>
          <a:stretch>
            <a:fillRect/>
          </a:stretch>
        </p:blipFill>
        <p:spPr bwMode="auto">
          <a:xfrm>
            <a:off x="0" y="-4763"/>
            <a:ext cx="9144000" cy="5148263"/>
          </a:xfrm>
          <a:prstGeom prst="rect">
            <a:avLst/>
          </a:prstGeom>
          <a:noFill/>
          <a:ln w="9525">
            <a:noFill/>
            <a:miter lim="800000"/>
            <a:headEnd/>
            <a:tailEnd/>
          </a:ln>
        </p:spPr>
      </p:pic>
      <p:sp>
        <p:nvSpPr>
          <p:cNvPr id="2" name="Title 1"/>
          <p:cNvSpPr>
            <a:spLocks noGrp="1"/>
          </p:cNvSpPr>
          <p:nvPr>
            <p:ph type="ctrTitle"/>
          </p:nvPr>
        </p:nvSpPr>
        <p:spPr>
          <a:xfrm>
            <a:off x="323528" y="249493"/>
            <a:ext cx="7056784" cy="1102519"/>
          </a:xfrm>
        </p:spPr>
        <p:txBody>
          <a:bodyPr anchor="t"/>
          <a:lstStyle/>
          <a:p>
            <a:r>
              <a:rPr lang="en-US" smtClean="0"/>
              <a:t>Click to edit Master title style</a:t>
            </a:r>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400" b="1" cap="all"/>
            </a:lvl1pPr>
          </a:lstStyle>
          <a:p>
            <a:r>
              <a:rPr lang="en-US" smtClean="0"/>
              <a:t>Click to edit Master title style</a:t>
            </a:r>
            <a:endParaRPr lang="en-GB"/>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200"/>
            </a:lvl1pPr>
            <a:lvl2pPr marL="512011" indent="0">
              <a:buNone/>
              <a:defRPr sz="2000"/>
            </a:lvl2pPr>
            <a:lvl3pPr marL="1024021" indent="0">
              <a:buNone/>
              <a:defRPr sz="1800"/>
            </a:lvl3pPr>
            <a:lvl4pPr marL="1536032" indent="0">
              <a:buNone/>
              <a:defRPr sz="1600"/>
            </a:lvl4pPr>
            <a:lvl5pPr marL="2048043" indent="0">
              <a:buNone/>
              <a:defRPr sz="1600"/>
            </a:lvl5pPr>
            <a:lvl6pPr marL="2560052" indent="0">
              <a:buNone/>
              <a:defRPr sz="1600"/>
            </a:lvl6pPr>
            <a:lvl7pPr marL="3072063" indent="0">
              <a:buNone/>
              <a:defRPr sz="1600"/>
            </a:lvl7pPr>
            <a:lvl8pPr marL="3584073" indent="0">
              <a:buNone/>
              <a:defRPr sz="1600"/>
            </a:lvl8pPr>
            <a:lvl9pPr marL="4096084" indent="0">
              <a:buNone/>
              <a:defRPr sz="16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3252" y="1147223"/>
            <a:ext cx="4002548" cy="30861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1147223"/>
            <a:ext cx="4002547" cy="30861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5978"/>
            <a:ext cx="8229601"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7"/>
            <a:ext cx="4040188" cy="479822"/>
          </a:xfrm>
        </p:spPr>
        <p:txBody>
          <a:bodyPr anchor="b"/>
          <a:lstStyle>
            <a:lvl1pPr marL="0" indent="0">
              <a:buNone/>
              <a:defRPr sz="2700" b="1"/>
            </a:lvl1pPr>
            <a:lvl2pPr marL="512011" indent="0">
              <a:buNone/>
              <a:defRPr sz="2200" b="1"/>
            </a:lvl2pPr>
            <a:lvl3pPr marL="1024021" indent="0">
              <a:buNone/>
              <a:defRPr sz="2000" b="1"/>
            </a:lvl3pPr>
            <a:lvl4pPr marL="1536032" indent="0">
              <a:buNone/>
              <a:defRPr sz="1800" b="1"/>
            </a:lvl4pPr>
            <a:lvl5pPr marL="2048043" indent="0">
              <a:buNone/>
              <a:defRPr sz="1800" b="1"/>
            </a:lvl5pPr>
            <a:lvl6pPr marL="2560052" indent="0">
              <a:buNone/>
              <a:defRPr sz="1800" b="1"/>
            </a:lvl6pPr>
            <a:lvl7pPr marL="3072063" indent="0">
              <a:buNone/>
              <a:defRPr sz="1800" b="1"/>
            </a:lvl7pPr>
            <a:lvl8pPr marL="3584073" indent="0">
              <a:buNone/>
              <a:defRPr sz="1800" b="1"/>
            </a:lvl8pPr>
            <a:lvl9pPr marL="40960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6025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30" y="1151337"/>
            <a:ext cx="4041775" cy="479822"/>
          </a:xfrm>
        </p:spPr>
        <p:txBody>
          <a:bodyPr anchor="b"/>
          <a:lstStyle>
            <a:lvl1pPr marL="0" indent="0">
              <a:buNone/>
              <a:defRPr sz="2700" b="1"/>
            </a:lvl1pPr>
            <a:lvl2pPr marL="512011" indent="0">
              <a:buNone/>
              <a:defRPr sz="2200" b="1"/>
            </a:lvl2pPr>
            <a:lvl3pPr marL="1024021" indent="0">
              <a:buNone/>
              <a:defRPr sz="2000" b="1"/>
            </a:lvl3pPr>
            <a:lvl4pPr marL="1536032" indent="0">
              <a:buNone/>
              <a:defRPr sz="1800" b="1"/>
            </a:lvl4pPr>
            <a:lvl5pPr marL="2048043" indent="0">
              <a:buNone/>
              <a:defRPr sz="1800" b="1"/>
            </a:lvl5pPr>
            <a:lvl6pPr marL="2560052" indent="0">
              <a:buNone/>
              <a:defRPr sz="1800" b="1"/>
            </a:lvl6pPr>
            <a:lvl7pPr marL="3072063" indent="0">
              <a:buNone/>
              <a:defRPr sz="1800" b="1"/>
            </a:lvl7pPr>
            <a:lvl8pPr marL="3584073" indent="0">
              <a:buNone/>
              <a:defRPr sz="1800" b="1"/>
            </a:lvl8pPr>
            <a:lvl9pPr marL="40960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6025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200" b="1"/>
            </a:lvl1pPr>
          </a:lstStyle>
          <a:p>
            <a:r>
              <a:rPr lang="en-US" smtClean="0"/>
              <a:t>Click to edit Master title style</a:t>
            </a:r>
            <a:endParaRPr lang="en-GB"/>
          </a:p>
        </p:txBody>
      </p:sp>
      <p:sp>
        <p:nvSpPr>
          <p:cNvPr id="3" name="Content Placeholder 2"/>
          <p:cNvSpPr>
            <a:spLocks noGrp="1"/>
          </p:cNvSpPr>
          <p:nvPr>
            <p:ph idx="1"/>
          </p:nvPr>
        </p:nvSpPr>
        <p:spPr>
          <a:xfrm>
            <a:off x="3575051" y="204790"/>
            <a:ext cx="5111750" cy="4389835"/>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600"/>
            </a:lvl1pPr>
            <a:lvl2pPr marL="512011" indent="0">
              <a:buNone/>
              <a:defRPr sz="1400"/>
            </a:lvl2pPr>
            <a:lvl3pPr marL="1024021" indent="0">
              <a:buNone/>
              <a:defRPr sz="1100"/>
            </a:lvl3pPr>
            <a:lvl4pPr marL="1536032" indent="0">
              <a:buNone/>
              <a:defRPr sz="1000"/>
            </a:lvl4pPr>
            <a:lvl5pPr marL="2048043" indent="0">
              <a:buNone/>
              <a:defRPr sz="1000"/>
            </a:lvl5pPr>
            <a:lvl6pPr marL="2560052" indent="0">
              <a:buNone/>
              <a:defRPr sz="1000"/>
            </a:lvl6pPr>
            <a:lvl7pPr marL="3072063" indent="0">
              <a:buNone/>
              <a:defRPr sz="1000"/>
            </a:lvl7pPr>
            <a:lvl8pPr marL="3584073" indent="0">
              <a:buNone/>
              <a:defRPr sz="1000"/>
            </a:lvl8pPr>
            <a:lvl9pPr marL="4096084" indent="0">
              <a:buNone/>
              <a:defRPr sz="10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2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600"/>
            </a:lvl1pPr>
            <a:lvl2pPr marL="512011" indent="0">
              <a:buNone/>
              <a:defRPr sz="3100"/>
            </a:lvl2pPr>
            <a:lvl3pPr marL="1024021" indent="0">
              <a:buNone/>
              <a:defRPr sz="2700"/>
            </a:lvl3pPr>
            <a:lvl4pPr marL="1536032" indent="0">
              <a:buNone/>
              <a:defRPr sz="2200"/>
            </a:lvl4pPr>
            <a:lvl5pPr marL="2048043" indent="0">
              <a:buNone/>
              <a:defRPr sz="2200"/>
            </a:lvl5pPr>
            <a:lvl6pPr marL="2560052" indent="0">
              <a:buNone/>
              <a:defRPr sz="2200"/>
            </a:lvl6pPr>
            <a:lvl7pPr marL="3072063" indent="0">
              <a:buNone/>
              <a:defRPr sz="2200"/>
            </a:lvl7pPr>
            <a:lvl8pPr marL="3584073" indent="0">
              <a:buNone/>
              <a:defRPr sz="2200"/>
            </a:lvl8pPr>
            <a:lvl9pPr marL="4096084" indent="0">
              <a:buNone/>
              <a:defRPr sz="22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600"/>
            </a:lvl1pPr>
            <a:lvl2pPr marL="512011" indent="0">
              <a:buNone/>
              <a:defRPr sz="1400"/>
            </a:lvl2pPr>
            <a:lvl3pPr marL="1024021" indent="0">
              <a:buNone/>
              <a:defRPr sz="1100"/>
            </a:lvl3pPr>
            <a:lvl4pPr marL="1536032" indent="0">
              <a:buNone/>
              <a:defRPr sz="1000"/>
            </a:lvl4pPr>
            <a:lvl5pPr marL="2048043" indent="0">
              <a:buNone/>
              <a:defRPr sz="1000"/>
            </a:lvl5pPr>
            <a:lvl6pPr marL="2560052" indent="0">
              <a:buNone/>
              <a:defRPr sz="1000"/>
            </a:lvl6pPr>
            <a:lvl7pPr marL="3072063" indent="0">
              <a:buNone/>
              <a:defRPr sz="1000"/>
            </a:lvl7pPr>
            <a:lvl8pPr marL="3584073" indent="0">
              <a:buNone/>
              <a:defRPr sz="1000"/>
            </a:lvl8pPr>
            <a:lvl9pPr marL="4096084" indent="0">
              <a:buNone/>
              <a:defRPr sz="10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93713" y="198438"/>
            <a:ext cx="8156575" cy="855662"/>
          </a:xfrm>
          <a:prstGeom prst="rect">
            <a:avLst/>
          </a:prstGeom>
          <a:noFill/>
          <a:ln w="9525">
            <a:noFill/>
            <a:miter lim="800000"/>
            <a:headEnd/>
            <a:tailEnd/>
          </a:ln>
        </p:spPr>
        <p:txBody>
          <a:bodyPr vert="horz" wrap="square" lIns="102402" tIns="51200" rIns="102402" bIns="51200" numCol="1" anchor="ctr" anchorCtr="0" compatLnSpc="1">
            <a:prstTxWarp prst="textNoShape">
              <a:avLst/>
            </a:prstTxWarp>
          </a:bodyPr>
          <a:lstStyle/>
          <a:p>
            <a:pPr lvl="0"/>
            <a:r>
              <a:rPr lang="en-US" smtClean="0"/>
              <a:t>Click to edit Master title style</a:t>
            </a:r>
            <a:endParaRPr lang="en-US" dirty="0" smtClean="0"/>
          </a:p>
        </p:txBody>
      </p:sp>
      <p:sp>
        <p:nvSpPr>
          <p:cNvPr id="2" name="Rectangle 3"/>
          <p:cNvSpPr>
            <a:spLocks noGrp="1" noChangeArrowheads="1"/>
          </p:cNvSpPr>
          <p:nvPr>
            <p:ph type="body" idx="1"/>
          </p:nvPr>
        </p:nvSpPr>
        <p:spPr bwMode="auto">
          <a:xfrm>
            <a:off x="493713" y="1147763"/>
            <a:ext cx="8156575" cy="3084512"/>
          </a:xfrm>
          <a:prstGeom prst="rect">
            <a:avLst/>
          </a:prstGeom>
          <a:noFill/>
          <a:ln w="9525">
            <a:noFill/>
            <a:miter lim="800000"/>
            <a:headEnd/>
            <a:tailEnd/>
          </a:ln>
        </p:spPr>
        <p:txBody>
          <a:bodyPr vert="horz" wrap="square" lIns="102402" tIns="51200" rIns="102402" bIns="512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Picture1.png"/>
          <p:cNvPicPr>
            <a:picLocks noChangeAspect="1"/>
          </p:cNvPicPr>
          <p:nvPr userDrawn="1"/>
        </p:nvPicPr>
        <p:blipFill>
          <a:blip r:embed="rId15" cstate="screen"/>
          <a:srcRect/>
          <a:stretch>
            <a:fillRect/>
          </a:stretch>
        </p:blipFill>
        <p:spPr bwMode="auto">
          <a:xfrm>
            <a:off x="0" y="0"/>
            <a:ext cx="91440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03"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4" r:id="rId12"/>
    <p:sldLayoutId id="2147484705" r:id="rId13"/>
  </p:sldLayoutIdLst>
  <p:transition>
    <p:fade/>
  </p:transition>
  <p:txStyles>
    <p:titleStyle>
      <a:lvl1pPr algn="ctr" rtl="0" eaLnBrk="0" fontAlgn="base" hangingPunct="0">
        <a:spcBef>
          <a:spcPct val="0"/>
        </a:spcBef>
        <a:spcAft>
          <a:spcPct val="0"/>
        </a:spcAft>
        <a:defRPr sz="4400" b="1" cap="small">
          <a:solidFill>
            <a:schemeClr val="tx2"/>
          </a:solidFill>
          <a:latin typeface="+mj-lt"/>
          <a:ea typeface="+mj-ea"/>
          <a:cs typeface="ＭＳ Ｐゴシック" charset="0"/>
        </a:defRPr>
      </a:lvl1pPr>
      <a:lvl2pPr algn="ctr" rtl="0" eaLnBrk="0" fontAlgn="base" hangingPunct="0">
        <a:spcBef>
          <a:spcPct val="0"/>
        </a:spcBef>
        <a:spcAft>
          <a:spcPct val="0"/>
        </a:spcAft>
        <a:defRPr sz="4400" b="1">
          <a:solidFill>
            <a:schemeClr val="tx2"/>
          </a:solidFill>
          <a:latin typeface="Arial" charset="0"/>
          <a:ea typeface="ＭＳ Ｐゴシック" pitchFamily="1" charset="-128"/>
          <a:cs typeface="ＭＳ Ｐゴシック" charset="0"/>
        </a:defRPr>
      </a:lvl2pPr>
      <a:lvl3pPr algn="ctr" rtl="0" eaLnBrk="0" fontAlgn="base" hangingPunct="0">
        <a:spcBef>
          <a:spcPct val="0"/>
        </a:spcBef>
        <a:spcAft>
          <a:spcPct val="0"/>
        </a:spcAft>
        <a:defRPr sz="4400" b="1">
          <a:solidFill>
            <a:schemeClr val="tx2"/>
          </a:solidFill>
          <a:latin typeface="Arial" charset="0"/>
          <a:ea typeface="ＭＳ Ｐゴシック" pitchFamily="1" charset="-128"/>
          <a:cs typeface="ＭＳ Ｐゴシック" charset="0"/>
        </a:defRPr>
      </a:lvl3pPr>
      <a:lvl4pPr algn="ctr" rtl="0" eaLnBrk="0" fontAlgn="base" hangingPunct="0">
        <a:spcBef>
          <a:spcPct val="0"/>
        </a:spcBef>
        <a:spcAft>
          <a:spcPct val="0"/>
        </a:spcAft>
        <a:defRPr sz="4400" b="1">
          <a:solidFill>
            <a:schemeClr val="tx2"/>
          </a:solidFill>
          <a:latin typeface="Arial" charset="0"/>
          <a:ea typeface="ＭＳ Ｐゴシック" pitchFamily="1" charset="-128"/>
          <a:cs typeface="ＭＳ Ｐゴシック" charset="0"/>
        </a:defRPr>
      </a:lvl4pPr>
      <a:lvl5pPr algn="ctr" rtl="0" eaLnBrk="0" fontAlgn="base" hangingPunct="0">
        <a:spcBef>
          <a:spcPct val="0"/>
        </a:spcBef>
        <a:spcAft>
          <a:spcPct val="0"/>
        </a:spcAft>
        <a:defRPr sz="4400" b="1">
          <a:solidFill>
            <a:schemeClr val="tx2"/>
          </a:solidFill>
          <a:latin typeface="Arial" charset="0"/>
          <a:ea typeface="ＭＳ Ｐゴシック" pitchFamily="1" charset="-128"/>
          <a:cs typeface="ＭＳ Ｐゴシック" charset="0"/>
        </a:defRPr>
      </a:lvl5pPr>
      <a:lvl6pPr marL="512011" algn="ctr" rtl="0" eaLnBrk="1" fontAlgn="base" hangingPunct="1">
        <a:spcBef>
          <a:spcPct val="0"/>
        </a:spcBef>
        <a:spcAft>
          <a:spcPct val="0"/>
        </a:spcAft>
        <a:defRPr sz="4900">
          <a:solidFill>
            <a:schemeClr val="tx2"/>
          </a:solidFill>
          <a:latin typeface="Arial" charset="0"/>
          <a:ea typeface="ＭＳ Ｐゴシック" pitchFamily="1" charset="-128"/>
        </a:defRPr>
      </a:lvl6pPr>
      <a:lvl7pPr marL="1024021" algn="ctr" rtl="0" eaLnBrk="1" fontAlgn="base" hangingPunct="1">
        <a:spcBef>
          <a:spcPct val="0"/>
        </a:spcBef>
        <a:spcAft>
          <a:spcPct val="0"/>
        </a:spcAft>
        <a:defRPr sz="4900">
          <a:solidFill>
            <a:schemeClr val="tx2"/>
          </a:solidFill>
          <a:latin typeface="Arial" charset="0"/>
          <a:ea typeface="ＭＳ Ｐゴシック" pitchFamily="1" charset="-128"/>
        </a:defRPr>
      </a:lvl7pPr>
      <a:lvl8pPr marL="1536032" algn="ctr" rtl="0" eaLnBrk="1" fontAlgn="base" hangingPunct="1">
        <a:spcBef>
          <a:spcPct val="0"/>
        </a:spcBef>
        <a:spcAft>
          <a:spcPct val="0"/>
        </a:spcAft>
        <a:defRPr sz="4900">
          <a:solidFill>
            <a:schemeClr val="tx2"/>
          </a:solidFill>
          <a:latin typeface="Arial" charset="0"/>
          <a:ea typeface="ＭＳ Ｐゴシック" pitchFamily="1" charset="-128"/>
        </a:defRPr>
      </a:lvl8pPr>
      <a:lvl9pPr marL="2048043" algn="ctr" rtl="0" eaLnBrk="1" fontAlgn="base" hangingPunct="1">
        <a:spcBef>
          <a:spcPct val="0"/>
        </a:spcBef>
        <a:spcAft>
          <a:spcPct val="0"/>
        </a:spcAft>
        <a:defRPr sz="4900">
          <a:solidFill>
            <a:schemeClr val="tx2"/>
          </a:solidFill>
          <a:latin typeface="Arial" charset="0"/>
          <a:ea typeface="ＭＳ Ｐゴシック" pitchFamily="1" charset="-128"/>
        </a:defRPr>
      </a:lvl9pPr>
    </p:titleStyle>
    <p:bodyStyle>
      <a:lvl1pPr marL="382588" indent="-382588" algn="l" rtl="0" eaLnBrk="0" fontAlgn="base" hangingPunct="0">
        <a:spcBef>
          <a:spcPct val="20000"/>
        </a:spcBef>
        <a:spcAft>
          <a:spcPct val="0"/>
        </a:spcAft>
        <a:buChar char="•"/>
        <a:defRPr sz="3600">
          <a:solidFill>
            <a:schemeClr val="tx1"/>
          </a:solidFill>
          <a:latin typeface="+mn-lt"/>
          <a:ea typeface="+mn-ea"/>
          <a:cs typeface="ＭＳ Ｐゴシック" charset="0"/>
        </a:defRPr>
      </a:lvl1pPr>
      <a:lvl2pPr marL="831850" indent="-317500" algn="l" rtl="0" eaLnBrk="0" fontAlgn="base" hangingPunct="0">
        <a:spcBef>
          <a:spcPct val="20000"/>
        </a:spcBef>
        <a:spcAft>
          <a:spcPct val="0"/>
        </a:spcAft>
        <a:buChar char="–"/>
        <a:defRPr sz="3100">
          <a:solidFill>
            <a:schemeClr val="tx1"/>
          </a:solidFill>
          <a:latin typeface="+mn-lt"/>
          <a:ea typeface="+mn-ea"/>
        </a:defRPr>
      </a:lvl2pPr>
      <a:lvl3pPr marL="1277938" indent="-255588" algn="l" rtl="0" eaLnBrk="0" fontAlgn="base" hangingPunct="0">
        <a:spcBef>
          <a:spcPct val="20000"/>
        </a:spcBef>
        <a:spcAft>
          <a:spcPct val="0"/>
        </a:spcAft>
        <a:buChar char="•"/>
        <a:defRPr sz="2700">
          <a:solidFill>
            <a:schemeClr val="tx1"/>
          </a:solidFill>
          <a:latin typeface="+mn-lt"/>
          <a:ea typeface="+mn-ea"/>
        </a:defRPr>
      </a:lvl3pPr>
      <a:lvl4pPr marL="1790700" indent="-255588" algn="l" rtl="0" eaLnBrk="0" fontAlgn="base" hangingPunct="0">
        <a:spcBef>
          <a:spcPct val="20000"/>
        </a:spcBef>
        <a:spcAft>
          <a:spcPct val="0"/>
        </a:spcAft>
        <a:buChar char="–"/>
        <a:defRPr>
          <a:solidFill>
            <a:schemeClr val="tx1"/>
          </a:solidFill>
          <a:latin typeface="+mn-lt"/>
          <a:ea typeface="+mn-ea"/>
        </a:defRPr>
      </a:lvl4pPr>
      <a:lvl5pPr marL="2301875" indent="-255588" algn="l" rtl="0" eaLnBrk="0" fontAlgn="base" hangingPunct="0">
        <a:spcBef>
          <a:spcPct val="20000"/>
        </a:spcBef>
        <a:spcAft>
          <a:spcPct val="0"/>
        </a:spcAft>
        <a:buChar char="»"/>
        <a:defRPr>
          <a:solidFill>
            <a:schemeClr val="tx1"/>
          </a:solidFill>
          <a:latin typeface="+mn-lt"/>
          <a:ea typeface="+mn-ea"/>
        </a:defRPr>
      </a:lvl5pPr>
      <a:lvl6pPr marL="2816058" indent="-256005" algn="l" rtl="0" eaLnBrk="1" fontAlgn="base" hangingPunct="1">
        <a:spcBef>
          <a:spcPct val="20000"/>
        </a:spcBef>
        <a:spcAft>
          <a:spcPct val="0"/>
        </a:spcAft>
        <a:buChar char="»"/>
        <a:defRPr sz="2200">
          <a:solidFill>
            <a:schemeClr val="tx1"/>
          </a:solidFill>
          <a:latin typeface="+mn-lt"/>
          <a:ea typeface="+mn-ea"/>
        </a:defRPr>
      </a:lvl6pPr>
      <a:lvl7pPr marL="3328069" indent="-256005" algn="l" rtl="0" eaLnBrk="1" fontAlgn="base" hangingPunct="1">
        <a:spcBef>
          <a:spcPct val="20000"/>
        </a:spcBef>
        <a:spcAft>
          <a:spcPct val="0"/>
        </a:spcAft>
        <a:buChar char="»"/>
        <a:defRPr sz="2200">
          <a:solidFill>
            <a:schemeClr val="tx1"/>
          </a:solidFill>
          <a:latin typeface="+mn-lt"/>
          <a:ea typeface="+mn-ea"/>
        </a:defRPr>
      </a:lvl7pPr>
      <a:lvl8pPr marL="3840079" indent="-256005" algn="l" rtl="0" eaLnBrk="1" fontAlgn="base" hangingPunct="1">
        <a:spcBef>
          <a:spcPct val="20000"/>
        </a:spcBef>
        <a:spcAft>
          <a:spcPct val="0"/>
        </a:spcAft>
        <a:buChar char="»"/>
        <a:defRPr sz="2200">
          <a:solidFill>
            <a:schemeClr val="tx1"/>
          </a:solidFill>
          <a:latin typeface="+mn-lt"/>
          <a:ea typeface="+mn-ea"/>
        </a:defRPr>
      </a:lvl8pPr>
      <a:lvl9pPr marL="4352089" indent="-256005"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1024021" rtl="0" eaLnBrk="1" latinLnBrk="0" hangingPunct="1">
        <a:defRPr sz="2000" kern="1200">
          <a:solidFill>
            <a:schemeClr val="tx1"/>
          </a:solidFill>
          <a:latin typeface="+mn-lt"/>
          <a:ea typeface="+mn-ea"/>
          <a:cs typeface="+mn-cs"/>
        </a:defRPr>
      </a:lvl1pPr>
      <a:lvl2pPr marL="512011" algn="l" defTabSz="1024021" rtl="0" eaLnBrk="1" latinLnBrk="0" hangingPunct="1">
        <a:defRPr sz="2000" kern="1200">
          <a:solidFill>
            <a:schemeClr val="tx1"/>
          </a:solidFill>
          <a:latin typeface="+mn-lt"/>
          <a:ea typeface="+mn-ea"/>
          <a:cs typeface="+mn-cs"/>
        </a:defRPr>
      </a:lvl2pPr>
      <a:lvl3pPr marL="1024021" algn="l" defTabSz="1024021" rtl="0" eaLnBrk="1" latinLnBrk="0" hangingPunct="1">
        <a:defRPr sz="2000" kern="1200">
          <a:solidFill>
            <a:schemeClr val="tx1"/>
          </a:solidFill>
          <a:latin typeface="+mn-lt"/>
          <a:ea typeface="+mn-ea"/>
          <a:cs typeface="+mn-cs"/>
        </a:defRPr>
      </a:lvl3pPr>
      <a:lvl4pPr marL="1536032" algn="l" defTabSz="1024021" rtl="0" eaLnBrk="1" latinLnBrk="0" hangingPunct="1">
        <a:defRPr sz="2000" kern="1200">
          <a:solidFill>
            <a:schemeClr val="tx1"/>
          </a:solidFill>
          <a:latin typeface="+mn-lt"/>
          <a:ea typeface="+mn-ea"/>
          <a:cs typeface="+mn-cs"/>
        </a:defRPr>
      </a:lvl4pPr>
      <a:lvl5pPr marL="2048043" algn="l" defTabSz="1024021" rtl="0" eaLnBrk="1" latinLnBrk="0" hangingPunct="1">
        <a:defRPr sz="2000" kern="1200">
          <a:solidFill>
            <a:schemeClr val="tx1"/>
          </a:solidFill>
          <a:latin typeface="+mn-lt"/>
          <a:ea typeface="+mn-ea"/>
          <a:cs typeface="+mn-cs"/>
        </a:defRPr>
      </a:lvl5pPr>
      <a:lvl6pPr marL="2560052" algn="l" defTabSz="1024021" rtl="0" eaLnBrk="1" latinLnBrk="0" hangingPunct="1">
        <a:defRPr sz="2000" kern="1200">
          <a:solidFill>
            <a:schemeClr val="tx1"/>
          </a:solidFill>
          <a:latin typeface="+mn-lt"/>
          <a:ea typeface="+mn-ea"/>
          <a:cs typeface="+mn-cs"/>
        </a:defRPr>
      </a:lvl6pPr>
      <a:lvl7pPr marL="3072063" algn="l" defTabSz="1024021" rtl="0" eaLnBrk="1" latinLnBrk="0" hangingPunct="1">
        <a:defRPr sz="2000" kern="1200">
          <a:solidFill>
            <a:schemeClr val="tx1"/>
          </a:solidFill>
          <a:latin typeface="+mn-lt"/>
          <a:ea typeface="+mn-ea"/>
          <a:cs typeface="+mn-cs"/>
        </a:defRPr>
      </a:lvl7pPr>
      <a:lvl8pPr marL="3584073" algn="l" defTabSz="1024021" rtl="0" eaLnBrk="1" latinLnBrk="0" hangingPunct="1">
        <a:defRPr sz="2000" kern="1200">
          <a:solidFill>
            <a:schemeClr val="tx1"/>
          </a:solidFill>
          <a:latin typeface="+mn-lt"/>
          <a:ea typeface="+mn-ea"/>
          <a:cs typeface="+mn-cs"/>
        </a:defRPr>
      </a:lvl8pPr>
      <a:lvl9pPr marL="4096084" algn="l" defTabSz="102402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13.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55588" y="3795713"/>
            <a:ext cx="8634412" cy="593725"/>
          </a:xfrm>
        </p:spPr>
        <p:txBody>
          <a:bodyPr/>
          <a:lstStyle/>
          <a:p>
            <a:pPr eaLnBrk="1" hangingPunct="1"/>
            <a:r>
              <a:rPr lang="en-GB" sz="3400" cap="none" smtClean="0">
                <a:solidFill>
                  <a:schemeClr val="tx1"/>
                </a:solidFill>
              </a:rPr>
              <a:t>Welcome to Art, Design and Humanities</a:t>
            </a:r>
          </a:p>
        </p:txBody>
      </p:sp>
      <p:pic>
        <p:nvPicPr>
          <p:cNvPr id="5123" name="Picture 1"/>
          <p:cNvPicPr>
            <a:picLocks noChangeAspect="1"/>
          </p:cNvPicPr>
          <p:nvPr/>
        </p:nvPicPr>
        <p:blipFill>
          <a:blip r:embed="rId3"/>
          <a:srcRect/>
          <a:stretch>
            <a:fillRect/>
          </a:stretch>
        </p:blipFill>
        <p:spPr bwMode="auto">
          <a:xfrm>
            <a:off x="1733550" y="1550988"/>
            <a:ext cx="5359400" cy="21002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pic>
        <p:nvPicPr>
          <p:cNvPr id="17411" name="Picture 6" descr="Abercrombie_and_Fitch-black.jpg"/>
          <p:cNvPicPr>
            <a:picLocks noChangeAspect="1"/>
          </p:cNvPicPr>
          <p:nvPr/>
        </p:nvPicPr>
        <p:blipFill>
          <a:blip r:embed="rId4"/>
          <a:srcRect/>
          <a:stretch>
            <a:fillRect/>
          </a:stretch>
        </p:blipFill>
        <p:spPr bwMode="auto">
          <a:xfrm>
            <a:off x="395288" y="3076575"/>
            <a:ext cx="2465387" cy="168275"/>
          </a:xfrm>
          <a:prstGeom prst="rect">
            <a:avLst/>
          </a:prstGeom>
          <a:noFill/>
          <a:ln w="9525">
            <a:noFill/>
            <a:miter lim="800000"/>
            <a:headEnd/>
            <a:tailEnd/>
          </a:ln>
        </p:spPr>
      </p:pic>
      <p:pic>
        <p:nvPicPr>
          <p:cNvPr id="17412" name="Picture 10" descr="H_and_M-black.jpg"/>
          <p:cNvPicPr>
            <a:picLocks noChangeAspect="1"/>
          </p:cNvPicPr>
          <p:nvPr/>
        </p:nvPicPr>
        <p:blipFill>
          <a:blip r:embed="rId5" cstate="screen"/>
          <a:srcRect/>
          <a:stretch>
            <a:fillRect/>
          </a:stretch>
        </p:blipFill>
        <p:spPr bwMode="auto">
          <a:xfrm>
            <a:off x="7524750" y="2678113"/>
            <a:ext cx="935038" cy="573087"/>
          </a:xfrm>
          <a:prstGeom prst="rect">
            <a:avLst/>
          </a:prstGeom>
          <a:noFill/>
          <a:ln w="9525">
            <a:noFill/>
            <a:miter lim="800000"/>
            <a:headEnd/>
            <a:tailEnd/>
          </a:ln>
        </p:spPr>
      </p:pic>
      <p:pic>
        <p:nvPicPr>
          <p:cNvPr id="17413" name="Picture 2" descr="Southbank Centre"/>
          <p:cNvPicPr>
            <a:picLocks noChangeAspect="1" noChangeArrowheads="1"/>
          </p:cNvPicPr>
          <p:nvPr/>
        </p:nvPicPr>
        <p:blipFill>
          <a:blip r:embed="rId6"/>
          <a:srcRect/>
          <a:stretch>
            <a:fillRect/>
          </a:stretch>
        </p:blipFill>
        <p:spPr bwMode="auto">
          <a:xfrm>
            <a:off x="5103813" y="3705225"/>
            <a:ext cx="1771650" cy="390525"/>
          </a:xfrm>
          <a:prstGeom prst="rect">
            <a:avLst/>
          </a:prstGeom>
          <a:noFill/>
          <a:ln w="9525">
            <a:noFill/>
            <a:miter lim="800000"/>
            <a:headEnd/>
            <a:tailEnd/>
          </a:ln>
        </p:spPr>
      </p:pic>
      <p:pic>
        <p:nvPicPr>
          <p:cNvPr id="17414" name="Picture 10" descr="curve-logo.jpg"/>
          <p:cNvPicPr>
            <a:picLocks noChangeAspect="1"/>
          </p:cNvPicPr>
          <p:nvPr/>
        </p:nvPicPr>
        <p:blipFill>
          <a:blip r:embed="rId7"/>
          <a:srcRect/>
          <a:stretch>
            <a:fillRect/>
          </a:stretch>
        </p:blipFill>
        <p:spPr bwMode="auto">
          <a:xfrm>
            <a:off x="5259388" y="2409825"/>
            <a:ext cx="1400175" cy="1031875"/>
          </a:xfrm>
          <a:prstGeom prst="rect">
            <a:avLst/>
          </a:prstGeom>
          <a:noFill/>
          <a:ln w="9525">
            <a:noFill/>
            <a:miter lim="800000"/>
            <a:headEnd/>
            <a:tailEnd/>
          </a:ln>
        </p:spPr>
      </p:pic>
      <p:pic>
        <p:nvPicPr>
          <p:cNvPr id="17415" name="Picture 4" descr="http://www.radiofreeskaro.com/http:/www.radiofreeskaro.com/public_html/wp-content/uploads/2011/04/logo-bbc.jpg"/>
          <p:cNvPicPr>
            <a:picLocks noChangeAspect="1" noChangeArrowheads="1"/>
          </p:cNvPicPr>
          <p:nvPr/>
        </p:nvPicPr>
        <p:blipFill>
          <a:blip r:embed="rId8" cstate="screen"/>
          <a:srcRect/>
          <a:stretch>
            <a:fillRect/>
          </a:stretch>
        </p:blipFill>
        <p:spPr bwMode="auto">
          <a:xfrm>
            <a:off x="7524750" y="3813175"/>
            <a:ext cx="935038" cy="261938"/>
          </a:xfrm>
          <a:prstGeom prst="rect">
            <a:avLst/>
          </a:prstGeom>
          <a:noFill/>
          <a:ln w="9525">
            <a:noFill/>
            <a:miter lim="800000"/>
            <a:headEnd/>
            <a:tailEnd/>
          </a:ln>
        </p:spPr>
      </p:pic>
      <p:pic>
        <p:nvPicPr>
          <p:cNvPr id="17416" name="Picture 16" descr="http://www.phillipwarnell.com/img/arts%20council%20logo_WOB.jpg"/>
          <p:cNvPicPr>
            <a:picLocks noChangeAspect="1" noChangeArrowheads="1"/>
          </p:cNvPicPr>
          <p:nvPr/>
        </p:nvPicPr>
        <p:blipFill>
          <a:blip r:embed="rId9"/>
          <a:srcRect/>
          <a:stretch>
            <a:fillRect/>
          </a:stretch>
        </p:blipFill>
        <p:spPr bwMode="auto">
          <a:xfrm>
            <a:off x="1979613" y="3489325"/>
            <a:ext cx="865187" cy="796925"/>
          </a:xfrm>
          <a:prstGeom prst="rect">
            <a:avLst/>
          </a:prstGeom>
          <a:noFill/>
          <a:ln w="9525">
            <a:noFill/>
            <a:miter lim="800000"/>
            <a:headEnd/>
            <a:tailEnd/>
          </a:ln>
        </p:spPr>
      </p:pic>
      <p:pic>
        <p:nvPicPr>
          <p:cNvPr id="17417" name="Picture 18" descr="http://static.vouchercodes.co.uk/images/merchants/logo/1021.png"/>
          <p:cNvPicPr>
            <a:picLocks noChangeAspect="1" noChangeArrowheads="1"/>
          </p:cNvPicPr>
          <p:nvPr/>
        </p:nvPicPr>
        <p:blipFill>
          <a:blip r:embed="rId10"/>
          <a:srcRect/>
          <a:stretch>
            <a:fillRect/>
          </a:stretch>
        </p:blipFill>
        <p:spPr bwMode="auto">
          <a:xfrm>
            <a:off x="3348038" y="3584575"/>
            <a:ext cx="1079500" cy="714375"/>
          </a:xfrm>
          <a:prstGeom prst="rect">
            <a:avLst/>
          </a:prstGeom>
          <a:noFill/>
          <a:ln w="9525">
            <a:noFill/>
            <a:miter lim="800000"/>
            <a:headEnd/>
            <a:tailEnd/>
          </a:ln>
        </p:spPr>
      </p:pic>
      <p:pic>
        <p:nvPicPr>
          <p:cNvPr id="17418" name="Picture 20" descr="http://t3.gstatic.com/images?q=tbn:ANd9GcTcea9UA4pogfjCs3kgc-82Xw4nPVDdvhmT8mqpI5CfD7ikjHOczg"/>
          <p:cNvPicPr>
            <a:picLocks noChangeAspect="1" noChangeArrowheads="1"/>
          </p:cNvPicPr>
          <p:nvPr/>
        </p:nvPicPr>
        <p:blipFill>
          <a:blip r:embed="rId11" cstate="screen"/>
          <a:srcRect/>
          <a:stretch>
            <a:fillRect/>
          </a:stretch>
        </p:blipFill>
        <p:spPr bwMode="auto">
          <a:xfrm>
            <a:off x="2051050" y="1963738"/>
            <a:ext cx="1081088" cy="369887"/>
          </a:xfrm>
          <a:prstGeom prst="rect">
            <a:avLst/>
          </a:prstGeom>
          <a:noFill/>
          <a:ln w="9525">
            <a:noFill/>
            <a:miter lim="800000"/>
            <a:headEnd/>
            <a:tailEnd/>
          </a:ln>
        </p:spPr>
      </p:pic>
      <p:pic>
        <p:nvPicPr>
          <p:cNvPr id="17419" name="Picture 22" descr="http://www.whizz-kidz.org.uk/wp-content/uploads/2010/02/new-look-logo.jpg"/>
          <p:cNvPicPr>
            <a:picLocks noChangeAspect="1" noChangeArrowheads="1"/>
          </p:cNvPicPr>
          <p:nvPr/>
        </p:nvPicPr>
        <p:blipFill>
          <a:blip r:embed="rId12" cstate="screen"/>
          <a:srcRect/>
          <a:stretch>
            <a:fillRect/>
          </a:stretch>
        </p:blipFill>
        <p:spPr bwMode="auto">
          <a:xfrm>
            <a:off x="6011863" y="1924050"/>
            <a:ext cx="1025525" cy="463550"/>
          </a:xfrm>
          <a:prstGeom prst="rect">
            <a:avLst/>
          </a:prstGeom>
          <a:noFill/>
          <a:ln w="9525">
            <a:noFill/>
            <a:miter lim="800000"/>
            <a:headEnd/>
            <a:tailEnd/>
          </a:ln>
        </p:spPr>
      </p:pic>
      <p:pic>
        <p:nvPicPr>
          <p:cNvPr id="17420" name="Picture 26" descr="http://www.luxtex.net/logos/tommy_hilfiger.jpg"/>
          <p:cNvPicPr>
            <a:picLocks noChangeAspect="1" noChangeArrowheads="1"/>
          </p:cNvPicPr>
          <p:nvPr/>
        </p:nvPicPr>
        <p:blipFill>
          <a:blip r:embed="rId13" cstate="screen"/>
          <a:srcRect/>
          <a:stretch>
            <a:fillRect/>
          </a:stretch>
        </p:blipFill>
        <p:spPr bwMode="auto">
          <a:xfrm>
            <a:off x="3665538" y="2679700"/>
            <a:ext cx="977900" cy="606425"/>
          </a:xfrm>
          <a:prstGeom prst="rect">
            <a:avLst/>
          </a:prstGeom>
          <a:noFill/>
          <a:ln w="9525">
            <a:noFill/>
            <a:miter lim="800000"/>
            <a:headEnd/>
            <a:tailEnd/>
          </a:ln>
        </p:spPr>
      </p:pic>
      <p:pic>
        <p:nvPicPr>
          <p:cNvPr id="17421" name="Picture 4"/>
          <p:cNvPicPr>
            <a:picLocks noChangeAspect="1"/>
          </p:cNvPicPr>
          <p:nvPr/>
        </p:nvPicPr>
        <p:blipFill>
          <a:blip r:embed="rId14" cstate="screen"/>
          <a:srcRect/>
          <a:stretch>
            <a:fillRect/>
          </a:stretch>
        </p:blipFill>
        <p:spPr bwMode="auto">
          <a:xfrm>
            <a:off x="395288" y="1995488"/>
            <a:ext cx="1128712" cy="569912"/>
          </a:xfrm>
          <a:prstGeom prst="rect">
            <a:avLst/>
          </a:prstGeom>
          <a:noFill/>
          <a:ln w="9525">
            <a:noFill/>
            <a:miter lim="800000"/>
            <a:headEnd/>
            <a:tailEnd/>
          </a:ln>
        </p:spPr>
      </p:pic>
      <p:pic>
        <p:nvPicPr>
          <p:cNvPr id="17422" name="Picture 5"/>
          <p:cNvPicPr>
            <a:picLocks noChangeAspect="1"/>
          </p:cNvPicPr>
          <p:nvPr/>
        </p:nvPicPr>
        <p:blipFill>
          <a:blip r:embed="rId15" cstate="screen"/>
          <a:srcRect/>
          <a:stretch>
            <a:fillRect/>
          </a:stretch>
        </p:blipFill>
        <p:spPr bwMode="auto">
          <a:xfrm>
            <a:off x="7451725" y="1708150"/>
            <a:ext cx="1152525" cy="769938"/>
          </a:xfrm>
          <a:prstGeom prst="rect">
            <a:avLst/>
          </a:prstGeom>
          <a:noFill/>
          <a:ln w="9525">
            <a:noFill/>
            <a:miter lim="800000"/>
            <a:headEnd/>
            <a:tailEnd/>
          </a:ln>
        </p:spPr>
      </p:pic>
      <p:pic>
        <p:nvPicPr>
          <p:cNvPr id="17423" name="Picture 6"/>
          <p:cNvPicPr>
            <a:picLocks noChangeAspect="1"/>
          </p:cNvPicPr>
          <p:nvPr/>
        </p:nvPicPr>
        <p:blipFill>
          <a:blip r:embed="rId16" cstate="screen"/>
          <a:srcRect/>
          <a:stretch>
            <a:fillRect/>
          </a:stretch>
        </p:blipFill>
        <p:spPr bwMode="auto">
          <a:xfrm>
            <a:off x="395288" y="3705225"/>
            <a:ext cx="963612" cy="431800"/>
          </a:xfrm>
          <a:prstGeom prst="rect">
            <a:avLst/>
          </a:prstGeom>
          <a:noFill/>
          <a:ln w="9525">
            <a:noFill/>
            <a:miter lim="800000"/>
            <a:headEnd/>
            <a:tailEnd/>
          </a:ln>
        </p:spPr>
      </p:pic>
      <p:pic>
        <p:nvPicPr>
          <p:cNvPr id="17424" name="Picture 1"/>
          <p:cNvPicPr>
            <a:picLocks noChangeAspect="1"/>
          </p:cNvPicPr>
          <p:nvPr/>
        </p:nvPicPr>
        <p:blipFill>
          <a:blip r:embed="rId17" cstate="screen"/>
          <a:srcRect/>
          <a:stretch>
            <a:fillRect/>
          </a:stretch>
        </p:blipFill>
        <p:spPr bwMode="auto">
          <a:xfrm>
            <a:off x="3924300" y="1928813"/>
            <a:ext cx="1282700" cy="4587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cstate="screen"/>
          <a:srcRect/>
          <a:stretch>
            <a:fillRect/>
          </a:stretch>
        </p:blipFill>
        <p:spPr bwMode="auto">
          <a:xfrm>
            <a:off x="3175"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
        <p:nvSpPr>
          <p:cNvPr id="20483" name="TextBox 2"/>
          <p:cNvSpPr txBox="1">
            <a:spLocks noChangeArrowheads="1"/>
          </p:cNvSpPr>
          <p:nvPr/>
        </p:nvSpPr>
        <p:spPr bwMode="auto">
          <a:xfrm>
            <a:off x="250825" y="1563688"/>
            <a:ext cx="3960813" cy="1200150"/>
          </a:xfrm>
          <a:prstGeom prst="rect">
            <a:avLst/>
          </a:prstGeom>
          <a:noFill/>
          <a:ln w="9525">
            <a:noFill/>
            <a:miter lim="800000"/>
            <a:headEnd/>
            <a:tailEnd/>
          </a:ln>
        </p:spPr>
        <p:txBody>
          <a:bodyPr>
            <a:spAutoFit/>
          </a:bodyPr>
          <a:lstStyle/>
          <a:p>
            <a:r>
              <a:rPr lang="en-GB" sz="1800">
                <a:solidFill>
                  <a:schemeClr val="bg1"/>
                </a:solidFill>
              </a:rPr>
              <a:t>This exciting new award offers ambitious students a </a:t>
            </a:r>
            <a:r>
              <a:rPr lang="en-GB" sz="1800" b="1">
                <a:solidFill>
                  <a:schemeClr val="bg1"/>
                </a:solidFill>
              </a:rPr>
              <a:t>£500</a:t>
            </a:r>
            <a:r>
              <a:rPr lang="en-GB" sz="1800">
                <a:solidFill>
                  <a:schemeClr val="bg1"/>
                </a:solidFill>
              </a:rPr>
              <a:t> discount, redeemable against any </a:t>
            </a:r>
            <a:r>
              <a:rPr lang="en-GB" sz="1800" b="1">
                <a:solidFill>
                  <a:schemeClr val="bg1"/>
                </a:solidFill>
              </a:rPr>
              <a:t>#DMUglobal </a:t>
            </a:r>
            <a:r>
              <a:rPr lang="en-GB" sz="1800">
                <a:solidFill>
                  <a:schemeClr val="bg1"/>
                </a:solidFill>
              </a:rPr>
              <a:t>opportunity.</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
        <p:nvSpPr>
          <p:cNvPr id="22531" name="TextBox 8"/>
          <p:cNvSpPr txBox="1">
            <a:spLocks noChangeArrowheads="1"/>
          </p:cNvSpPr>
          <p:nvPr/>
        </p:nvSpPr>
        <p:spPr bwMode="auto">
          <a:xfrm>
            <a:off x="323850" y="1276350"/>
            <a:ext cx="5688013" cy="2014538"/>
          </a:xfrm>
          <a:prstGeom prst="rect">
            <a:avLst/>
          </a:prstGeom>
          <a:noFill/>
          <a:ln w="9525">
            <a:noFill/>
            <a:miter lim="800000"/>
            <a:headEnd/>
            <a:tailEnd/>
          </a:ln>
        </p:spPr>
        <p:txBody>
          <a:bodyPr>
            <a:spAutoFit/>
          </a:bodyPr>
          <a:lstStyle/>
          <a:p>
            <a:r>
              <a:rPr lang="en-GB" sz="2400">
                <a:solidFill>
                  <a:schemeClr val="bg1"/>
                </a:solidFill>
              </a:rPr>
              <a:t>Visit the </a:t>
            </a:r>
            <a:r>
              <a:rPr lang="en-GB" sz="2400" b="1">
                <a:solidFill>
                  <a:schemeClr val="bg1"/>
                </a:solidFill>
              </a:rPr>
              <a:t>Accommodation Information stand</a:t>
            </a:r>
            <a:r>
              <a:rPr lang="en-GB" sz="2400">
                <a:solidFill>
                  <a:schemeClr val="bg1"/>
                </a:solidFill>
              </a:rPr>
              <a:t> on Campus Centre forecourt</a:t>
            </a:r>
          </a:p>
          <a:p>
            <a:endParaRPr lang="en-GB" sz="2400">
              <a:solidFill>
                <a:schemeClr val="bg1"/>
              </a:solidFill>
            </a:endParaRPr>
          </a:p>
          <a:p>
            <a:r>
              <a:rPr lang="en-GB" sz="2400">
                <a:solidFill>
                  <a:schemeClr val="bg1"/>
                </a:solidFill>
              </a:rPr>
              <a:t>Take a </a:t>
            </a:r>
            <a:r>
              <a:rPr lang="en-GB" sz="2400" b="1">
                <a:solidFill>
                  <a:schemeClr val="bg1"/>
                </a:solidFill>
              </a:rPr>
              <a:t>Campus Tour</a:t>
            </a:r>
            <a:r>
              <a:rPr lang="en-GB" sz="2400">
                <a:solidFill>
                  <a:schemeClr val="bg1"/>
                </a:solidFill>
              </a:rPr>
              <a:t> led by one of our student ambassadors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0" y="0"/>
            <a:ext cx="9144000" cy="4443413"/>
          </a:xfrm>
          <a:prstGeom prst="rect">
            <a:avLst/>
          </a:prstGeom>
          <a:solidFill>
            <a:schemeClr val="tx1"/>
          </a:solidFill>
          <a:ln w="9525">
            <a:solidFill>
              <a:schemeClr val="tx1"/>
            </a:solidFill>
            <a:round/>
            <a:headEnd/>
            <a:tailEnd/>
          </a:ln>
        </p:spPr>
        <p:txBody>
          <a:bodyPr/>
          <a:lstStyle/>
          <a:p>
            <a:endParaRPr lang="en-GB" sz="2400"/>
          </a:p>
        </p:txBody>
      </p:sp>
      <p:sp>
        <p:nvSpPr>
          <p:cNvPr id="6147" name="TextBox 6"/>
          <p:cNvSpPr txBox="1">
            <a:spLocks noChangeArrowheads="1"/>
          </p:cNvSpPr>
          <p:nvPr/>
        </p:nvSpPr>
        <p:spPr bwMode="auto">
          <a:xfrm>
            <a:off x="250825" y="411163"/>
            <a:ext cx="6842125" cy="3724275"/>
          </a:xfrm>
          <a:prstGeom prst="rect">
            <a:avLst/>
          </a:prstGeom>
          <a:noFill/>
          <a:ln w="9525">
            <a:noFill/>
            <a:miter lim="800000"/>
            <a:headEnd/>
            <a:tailEnd/>
          </a:ln>
        </p:spPr>
        <p:txBody>
          <a:bodyPr lIns="91423" tIns="45712" rIns="91423" bIns="45712">
            <a:spAutoFit/>
          </a:bodyPr>
          <a:lstStyle/>
          <a:p>
            <a:r>
              <a:rPr lang="en-GB" sz="2400">
                <a:solidFill>
                  <a:schemeClr val="bg1"/>
                </a:solidFill>
              </a:rPr>
              <a:t>Leicester School of Architecture</a:t>
            </a:r>
          </a:p>
          <a:p>
            <a:endParaRPr lang="en-GB" sz="1400">
              <a:solidFill>
                <a:schemeClr val="bg1"/>
              </a:solidFill>
            </a:endParaRPr>
          </a:p>
          <a:p>
            <a:r>
              <a:rPr lang="en-GB" sz="2400">
                <a:solidFill>
                  <a:schemeClr val="bg1"/>
                </a:solidFill>
              </a:rPr>
              <a:t>School of Arts</a:t>
            </a:r>
          </a:p>
          <a:p>
            <a:endParaRPr lang="en-GB" sz="1400">
              <a:solidFill>
                <a:schemeClr val="bg1"/>
              </a:solidFill>
            </a:endParaRPr>
          </a:p>
          <a:p>
            <a:r>
              <a:rPr lang="en-GB" sz="2400">
                <a:solidFill>
                  <a:schemeClr val="bg1"/>
                </a:solidFill>
              </a:rPr>
              <a:t>School of Design</a:t>
            </a:r>
          </a:p>
          <a:p>
            <a:endParaRPr lang="en-GB" sz="1400">
              <a:solidFill>
                <a:schemeClr val="bg1"/>
              </a:solidFill>
            </a:endParaRPr>
          </a:p>
          <a:p>
            <a:r>
              <a:rPr lang="en-GB" sz="2400">
                <a:solidFill>
                  <a:schemeClr val="bg1"/>
                </a:solidFill>
              </a:rPr>
              <a:t>School of Fashion and Textiles</a:t>
            </a:r>
          </a:p>
          <a:p>
            <a:endParaRPr lang="en-GB" sz="1400">
              <a:solidFill>
                <a:schemeClr val="bg1"/>
              </a:solidFill>
            </a:endParaRPr>
          </a:p>
          <a:p>
            <a:r>
              <a:rPr lang="en-GB" sz="2400">
                <a:solidFill>
                  <a:schemeClr val="bg1"/>
                </a:solidFill>
              </a:rPr>
              <a:t>School of Humanities</a:t>
            </a:r>
          </a:p>
          <a:p>
            <a:endParaRPr lang="en-GB" sz="2800">
              <a:solidFill>
                <a:schemeClr val="bg1"/>
              </a:solidFill>
            </a:endParaRPr>
          </a:p>
          <a:p>
            <a:endParaRPr lang="en-GB" sz="2800">
              <a:solidFill>
                <a:schemeClr val="bg1"/>
              </a:solidFill>
            </a:endParaRPr>
          </a:p>
        </p:txBody>
      </p:sp>
      <p:sp>
        <p:nvSpPr>
          <p:cNvPr id="6148" name="TextBox 10"/>
          <p:cNvSpPr txBox="1">
            <a:spLocks noChangeArrowheads="1"/>
          </p:cNvSpPr>
          <p:nvPr/>
        </p:nvSpPr>
        <p:spPr bwMode="auto">
          <a:xfrm>
            <a:off x="250825" y="3475038"/>
            <a:ext cx="5991225" cy="968375"/>
          </a:xfrm>
          <a:prstGeom prst="rect">
            <a:avLst/>
          </a:prstGeom>
          <a:noFill/>
          <a:ln w="9525">
            <a:noFill/>
            <a:miter lim="800000"/>
            <a:headEnd/>
            <a:tailEnd/>
          </a:ln>
        </p:spPr>
        <p:txBody>
          <a:bodyPr lIns="91423" tIns="45712" rIns="91423" bIns="45712">
            <a:spAutoFit/>
          </a:bodyPr>
          <a:lstStyle/>
          <a:p>
            <a:r>
              <a:rPr lang="en-GB" sz="1600" b="1">
                <a:solidFill>
                  <a:srgbClr val="C40F6B"/>
                </a:solidFill>
              </a:rPr>
              <a:t>Performing Arts alumnus Akram Khan</a:t>
            </a:r>
            <a:r>
              <a:rPr lang="en-GB" sz="1600">
                <a:solidFill>
                  <a:srgbClr val="C40F6B"/>
                </a:solidFill>
              </a:rPr>
              <a:t>,</a:t>
            </a:r>
            <a:r>
              <a:rPr lang="en-GB" sz="1600" b="1">
                <a:solidFill>
                  <a:srgbClr val="C40F6B"/>
                </a:solidFill>
              </a:rPr>
              <a:t> </a:t>
            </a:r>
            <a:r>
              <a:rPr lang="en-GB" sz="1600">
                <a:solidFill>
                  <a:srgbClr val="C40F6B"/>
                </a:solidFill>
              </a:rPr>
              <a:t>now a </a:t>
            </a:r>
          </a:p>
          <a:p>
            <a:r>
              <a:rPr lang="en-GB" sz="1600">
                <a:solidFill>
                  <a:srgbClr val="C40F6B"/>
                </a:solidFill>
              </a:rPr>
              <a:t>world famous dancer and choreographer </a:t>
            </a:r>
          </a:p>
          <a:p>
            <a:endParaRPr lang="en-GB"/>
          </a:p>
        </p:txBody>
      </p:sp>
      <p:pic>
        <p:nvPicPr>
          <p:cNvPr id="6149" name="Picture 2"/>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0" y="4371975"/>
            <a:ext cx="9144000" cy="771525"/>
          </a:xfrm>
          <a:prstGeom prst="rect">
            <a:avLst/>
          </a:prstGeom>
          <a:solidFill>
            <a:schemeClr val="bg1"/>
          </a:solidFill>
          <a:ln w="9525">
            <a:noFill/>
            <a:round/>
            <a:headEnd/>
            <a:tailEnd/>
          </a:ln>
        </p:spPr>
        <p:txBody>
          <a:bodyPr/>
          <a:lstStyle/>
          <a:p>
            <a:endParaRPr lang="en-GB" sz="2400"/>
          </a:p>
        </p:txBody>
      </p:sp>
      <p:pic>
        <p:nvPicPr>
          <p:cNvPr id="8195" name="Picture 1"/>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pic>
        <p:nvPicPr>
          <p:cNvPr id="8196" name="Picture 1"/>
          <p:cNvPicPr>
            <a:picLocks noChangeAspect="1"/>
          </p:cNvPicPr>
          <p:nvPr/>
        </p:nvPicPr>
        <p:blipFill>
          <a:blip r:embed="rId4"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95288" y="1314450"/>
            <a:ext cx="5334000" cy="1771650"/>
          </a:xfrm>
          <a:prstGeom prst="rect">
            <a:avLst/>
          </a:prstGeom>
          <a:noFill/>
          <a:ln w="9525">
            <a:noFill/>
            <a:miter lim="800000"/>
            <a:headEnd/>
            <a:tailEnd/>
          </a:ln>
        </p:spPr>
        <p:txBody>
          <a:bodyPr lIns="91423" tIns="45712" rIns="91423" bIns="45712"/>
          <a:lstStyle/>
          <a:p>
            <a:pPr marL="342840" indent="-342840" eaLnBrk="1" hangingPunct="1">
              <a:lnSpc>
                <a:spcPct val="90000"/>
              </a:lnSpc>
              <a:spcBef>
                <a:spcPct val="20000"/>
              </a:spcBef>
              <a:buFontTx/>
              <a:buChar char="•"/>
              <a:defRPr/>
            </a:pPr>
            <a:r>
              <a:rPr lang="en-US" kern="0" dirty="0">
                <a:solidFill>
                  <a:schemeClr val="bg1"/>
                </a:solidFill>
                <a:latin typeface="+mn-lt"/>
                <a:ea typeface="ＭＳ Ｐゴシック" pitchFamily="1" charset="-128"/>
                <a:cs typeface="ＭＳ Ｐゴシック" pitchFamily="1" charset="-128"/>
              </a:rPr>
              <a:t>Faculty student  advice centre</a:t>
            </a:r>
          </a:p>
          <a:p>
            <a:pPr marL="342840" indent="-342840" eaLnBrk="1" hangingPunct="1">
              <a:lnSpc>
                <a:spcPct val="90000"/>
              </a:lnSpc>
              <a:spcBef>
                <a:spcPct val="20000"/>
              </a:spcBef>
              <a:defRPr/>
            </a:pPr>
            <a:endParaRPr lang="en-US" kern="0" dirty="0">
              <a:solidFill>
                <a:schemeClr val="bg1"/>
              </a:solidFill>
              <a:latin typeface="+mn-lt"/>
              <a:ea typeface="ＭＳ Ｐゴシック" pitchFamily="1" charset="-128"/>
              <a:cs typeface="ＭＳ Ｐゴシック" pitchFamily="1" charset="-128"/>
            </a:endParaRPr>
          </a:p>
          <a:p>
            <a:pPr marL="342840" indent="-342840" eaLnBrk="1" hangingPunct="1">
              <a:lnSpc>
                <a:spcPct val="90000"/>
              </a:lnSpc>
              <a:spcBef>
                <a:spcPct val="20000"/>
              </a:spcBef>
              <a:buFontTx/>
              <a:buChar char="•"/>
              <a:defRPr/>
            </a:pPr>
            <a:r>
              <a:rPr lang="en-US" kern="0" dirty="0">
                <a:solidFill>
                  <a:schemeClr val="bg1"/>
                </a:solidFill>
                <a:latin typeface="+mn-lt"/>
                <a:ea typeface="ＭＳ Ｐゴシック" pitchFamily="1" charset="-128"/>
                <a:cs typeface="ＭＳ Ｐゴシック" pitchFamily="1" charset="-128"/>
              </a:rPr>
              <a:t>Personal tutors </a:t>
            </a:r>
          </a:p>
          <a:p>
            <a:pPr marL="342840" indent="-342840" eaLnBrk="1" hangingPunct="1">
              <a:lnSpc>
                <a:spcPct val="90000"/>
              </a:lnSpc>
              <a:spcBef>
                <a:spcPct val="20000"/>
              </a:spcBef>
              <a:defRPr/>
            </a:pPr>
            <a:endParaRPr lang="en-US" kern="0" dirty="0">
              <a:solidFill>
                <a:schemeClr val="bg1"/>
              </a:solidFill>
              <a:latin typeface="+mn-lt"/>
              <a:ea typeface="ＭＳ Ｐゴシック" pitchFamily="1" charset="-128"/>
              <a:cs typeface="ＭＳ Ｐゴシック" pitchFamily="1" charset="-128"/>
            </a:endParaRPr>
          </a:p>
          <a:p>
            <a:pPr marL="342840" indent="-342840" eaLnBrk="1" hangingPunct="1">
              <a:lnSpc>
                <a:spcPct val="90000"/>
              </a:lnSpc>
              <a:spcBef>
                <a:spcPct val="20000"/>
              </a:spcBef>
              <a:buFontTx/>
              <a:buChar char="•"/>
              <a:defRPr/>
            </a:pPr>
            <a:r>
              <a:rPr lang="en-US" kern="0" dirty="0">
                <a:solidFill>
                  <a:schemeClr val="bg1"/>
                </a:solidFill>
                <a:latin typeface="+mn-lt"/>
                <a:ea typeface="ＭＳ Ｐゴシック" pitchFamily="1" charset="-128"/>
                <a:cs typeface="ＭＳ Ｐゴシック" pitchFamily="1" charset="-128"/>
              </a:rPr>
              <a:t>Disability support</a:t>
            </a:r>
          </a:p>
          <a:p>
            <a:pPr marL="342840" indent="-342840" eaLnBrk="1" hangingPunct="1">
              <a:lnSpc>
                <a:spcPct val="90000"/>
              </a:lnSpc>
              <a:spcBef>
                <a:spcPct val="20000"/>
              </a:spcBef>
              <a:defRPr/>
            </a:pPr>
            <a:endParaRPr lang="en-US" kern="0" dirty="0">
              <a:solidFill>
                <a:schemeClr val="bg1"/>
              </a:solidFill>
              <a:latin typeface="+mn-lt"/>
              <a:ea typeface="ＭＳ Ｐゴシック" pitchFamily="1" charset="-128"/>
              <a:cs typeface="ＭＳ Ｐゴシック" pitchFamily="1" charset="-128"/>
            </a:endParaRPr>
          </a:p>
          <a:p>
            <a:pPr marL="342840" indent="-342840" eaLnBrk="1" hangingPunct="1">
              <a:lnSpc>
                <a:spcPct val="90000"/>
              </a:lnSpc>
              <a:spcBef>
                <a:spcPct val="20000"/>
              </a:spcBef>
              <a:buFontTx/>
              <a:buChar char="•"/>
              <a:defRPr/>
            </a:pPr>
            <a:r>
              <a:rPr lang="en-US" kern="0" dirty="0">
                <a:solidFill>
                  <a:schemeClr val="bg1"/>
                </a:solidFill>
                <a:latin typeface="+mn-lt"/>
                <a:ea typeface="ＭＳ Ｐゴシック" pitchFamily="1" charset="-128"/>
                <a:cs typeface="ＭＳ Ｐゴシック" pitchFamily="1" charset="-128"/>
              </a:rPr>
              <a:t>Student feedback</a:t>
            </a:r>
          </a:p>
        </p:txBody>
      </p:sp>
      <p:pic>
        <p:nvPicPr>
          <p:cNvPr id="10243" name="Picture 1"/>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cstate="screen"/>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8375</TotalTime>
  <Words>1779</Words>
  <Application>Microsoft Macintosh PowerPoint</Application>
  <PresentationFormat>Экран (16:9)</PresentationFormat>
  <Paragraphs>193</Paragraphs>
  <Slides>18</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ＭＳ Ｐゴシック</vt:lpstr>
      <vt:lpstr>Calibri</vt:lpstr>
      <vt:lpstr>+mj-lt</vt:lpstr>
      <vt:lpstr>Theme2</vt:lpstr>
      <vt:lpstr>Welcome to Art, Design and Humanities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DMU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 BETHANCOURT</dc:creator>
  <cp:lastModifiedBy>Gurova</cp:lastModifiedBy>
  <cp:revision>471</cp:revision>
  <cp:lastPrinted>2013-09-27T13:20:20Z</cp:lastPrinted>
  <dcterms:created xsi:type="dcterms:W3CDTF">2011-09-19T10:23:35Z</dcterms:created>
  <dcterms:modified xsi:type="dcterms:W3CDTF">2014-06-21T13:46:30Z</dcterms:modified>
</cp:coreProperties>
</file>